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16" r:id="rId1"/>
  </p:sldMasterIdLst>
  <p:notesMasterIdLst>
    <p:notesMasterId r:id="rId27"/>
  </p:notesMasterIdLst>
  <p:sldIdLst>
    <p:sldId id="258" r:id="rId2"/>
    <p:sldId id="257" r:id="rId3"/>
    <p:sldId id="260" r:id="rId4"/>
    <p:sldId id="261" r:id="rId5"/>
    <p:sldId id="277" r:id="rId6"/>
    <p:sldId id="262" r:id="rId7"/>
    <p:sldId id="263" r:id="rId8"/>
    <p:sldId id="264" r:id="rId9"/>
    <p:sldId id="282" r:id="rId10"/>
    <p:sldId id="265" r:id="rId11"/>
    <p:sldId id="266" r:id="rId12"/>
    <p:sldId id="267" r:id="rId13"/>
    <p:sldId id="283" r:id="rId14"/>
    <p:sldId id="268" r:id="rId15"/>
    <p:sldId id="284" r:id="rId16"/>
    <p:sldId id="269" r:id="rId17"/>
    <p:sldId id="270" r:id="rId18"/>
    <p:sldId id="271" r:id="rId19"/>
    <p:sldId id="272" r:id="rId20"/>
    <p:sldId id="273" r:id="rId21"/>
    <p:sldId id="274" r:id="rId22"/>
    <p:sldId id="275" r:id="rId23"/>
    <p:sldId id="276" r:id="rId24"/>
    <p:sldId id="278" r:id="rId25"/>
    <p:sldId id="279" r:id="rId26"/>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11" d="100"/>
          <a:sy n="111" d="100"/>
        </p:scale>
        <p:origin x="-1614" y="-78"/>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defRPr>
            </a:lvl1pPr>
          </a:lstStyle>
          <a:p>
            <a:pPr>
              <a:defRPr/>
            </a:pPr>
            <a:fld id="{ED98818A-616D-4BCE-9A2E-DE57E6694452}" type="datetimeFigureOut">
              <a:rPr lang="en-US"/>
              <a:pPr>
                <a:defRPr/>
              </a:pPr>
              <a:t>2/13/2017</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defRPr>
            </a:lvl1pPr>
          </a:lstStyle>
          <a:p>
            <a:pPr>
              <a:defRPr/>
            </a:pPr>
            <a:fld id="{6A00B6AC-DEB4-4394-A579-BF71D4DC8B81}" type="slidenum">
              <a:rPr lang="en-US"/>
              <a:pPr>
                <a:defRPr/>
              </a:pPr>
              <a:t>‹#›</a:t>
            </a:fld>
            <a:endParaRPr lang="en-US"/>
          </a:p>
        </p:txBody>
      </p:sp>
    </p:spTree>
    <p:extLst>
      <p:ext uri="{BB962C8B-B14F-4D97-AF65-F5344CB8AC3E}">
        <p14:creationId xmlns:p14="http://schemas.microsoft.com/office/powerpoint/2010/main" val="2995990383"/>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6A00B6AC-DEB4-4394-A579-BF71D4DC8B81}" type="slidenum">
              <a:rPr lang="en-US" smtClean="0"/>
              <a:pPr>
                <a:defRPr/>
              </a:pPr>
              <a:t>4</a:t>
            </a:fld>
            <a:endParaRPr lang="en-US"/>
          </a:p>
        </p:txBody>
      </p:sp>
    </p:spTree>
    <p:extLst>
      <p:ext uri="{BB962C8B-B14F-4D97-AF65-F5344CB8AC3E}">
        <p14:creationId xmlns:p14="http://schemas.microsoft.com/office/powerpoint/2010/main" val="182999666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p:spPr>
        <p:txBody>
          <a:bodyPr anchor="b"/>
          <a:lstStyle>
            <a:lvl1pPr algn="ctr">
              <a:defRPr sz="4500"/>
            </a:lvl1pPr>
          </a:lstStyle>
          <a:p>
            <a:r>
              <a:rPr lang="en-US" smtClean="0"/>
              <a:t>Click to edit Master title style</a:t>
            </a:r>
            <a:endParaRPr lang="en-US"/>
          </a:p>
        </p:txBody>
      </p:sp>
      <p:sp>
        <p:nvSpPr>
          <p:cNvPr id="3" name="Subtitle 2"/>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33E18D6D-0B19-4347-B52C-0CE88247B2C5}" type="datetimeFigureOut">
              <a:rPr lang="en-US" smtClean="0"/>
              <a:pPr/>
              <a:t>2/13/2017</a:t>
            </a:fld>
            <a:endParaRPr lang="en-US"/>
          </a:p>
        </p:txBody>
      </p:sp>
      <p:sp>
        <p:nvSpPr>
          <p:cNvPr id="5" name="Footer Placeholder 4"/>
          <p:cNvSpPr>
            <a:spLocks noGrp="1"/>
          </p:cNvSpPr>
          <p:nvPr>
            <p:ph type="ftr" sz="quarter" idx="11"/>
          </p:nvPr>
        </p:nvSpPr>
        <p:spPr/>
        <p:txBody>
          <a:bodyPr/>
          <a:lstStyle/>
          <a:p>
            <a:pPr>
              <a:defRPr/>
            </a:pPr>
            <a:r>
              <a:rPr lang="en-US" smtClean="0"/>
              <a:t>Schram/Tibbetts, Introduction to Criminology</a:t>
            </a:r>
          </a:p>
          <a:p>
            <a:pPr>
              <a:defRPr/>
            </a:pPr>
            <a:r>
              <a:rPr lang="en-US" smtClean="0"/>
              <a:t> © 2014 SAGE Publications, Inc.</a:t>
            </a:r>
            <a:endParaRPr lang="en-US" dirty="0"/>
          </a:p>
        </p:txBody>
      </p:sp>
      <p:sp>
        <p:nvSpPr>
          <p:cNvPr id="6" name="Slide Number Placeholder 5"/>
          <p:cNvSpPr>
            <a:spLocks noGrp="1"/>
          </p:cNvSpPr>
          <p:nvPr>
            <p:ph type="sldNum" sz="quarter" idx="12"/>
          </p:nvPr>
        </p:nvSpPr>
        <p:spPr/>
        <p:txBody>
          <a:bodyPr/>
          <a:lstStyle/>
          <a:p>
            <a:pPr>
              <a:defRPr/>
            </a:pPr>
            <a:fld id="{A724DFD4-AA66-42AF-B229-8FD943F32767}" type="slidenum">
              <a:rPr lang="en-US" smtClean="0"/>
              <a:pPr>
                <a:defRPr/>
              </a:pPr>
              <a:t>‹#›</a:t>
            </a:fld>
            <a:endParaRPr lang="en-US"/>
          </a:p>
        </p:txBody>
      </p:sp>
    </p:spTree>
    <p:extLst>
      <p:ext uri="{BB962C8B-B14F-4D97-AF65-F5344CB8AC3E}">
        <p14:creationId xmlns:p14="http://schemas.microsoft.com/office/powerpoint/2010/main" val="2881518513"/>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3E18D6D-0B19-4347-B52C-0CE88247B2C5}" type="datetimeFigureOut">
              <a:rPr lang="en-US" smtClean="0"/>
              <a:pPr/>
              <a:t>2/13/2017</a:t>
            </a:fld>
            <a:endParaRPr lang="en-US"/>
          </a:p>
        </p:txBody>
      </p:sp>
      <p:sp>
        <p:nvSpPr>
          <p:cNvPr id="5" name="Footer Placeholder 4"/>
          <p:cNvSpPr>
            <a:spLocks noGrp="1"/>
          </p:cNvSpPr>
          <p:nvPr>
            <p:ph type="ftr" sz="quarter" idx="11"/>
          </p:nvPr>
        </p:nvSpPr>
        <p:spPr/>
        <p:txBody>
          <a:bodyPr/>
          <a:lstStyle/>
          <a:p>
            <a:pPr>
              <a:defRPr/>
            </a:pPr>
            <a:r>
              <a:rPr lang="en-US" smtClean="0"/>
              <a:t>Schram/Tibbetts, Introduction to Criminology</a:t>
            </a:r>
          </a:p>
          <a:p>
            <a:pPr>
              <a:defRPr/>
            </a:pPr>
            <a:r>
              <a:rPr lang="en-US" smtClean="0"/>
              <a:t> © 2014 SAGE Publications, Inc.</a:t>
            </a:r>
            <a:endParaRPr lang="en-US" dirty="0"/>
          </a:p>
        </p:txBody>
      </p:sp>
      <p:sp>
        <p:nvSpPr>
          <p:cNvPr id="6" name="Slide Number Placeholder 5"/>
          <p:cNvSpPr>
            <a:spLocks noGrp="1"/>
          </p:cNvSpPr>
          <p:nvPr>
            <p:ph type="sldNum" sz="quarter" idx="12"/>
          </p:nvPr>
        </p:nvSpPr>
        <p:spPr/>
        <p:txBody>
          <a:bodyPr/>
          <a:lstStyle/>
          <a:p>
            <a:pPr>
              <a:defRPr/>
            </a:pPr>
            <a:fld id="{33781144-87CB-4B04-8B75-3CAE1037D84A}" type="slidenum">
              <a:rPr lang="en-US" smtClean="0"/>
              <a:pPr>
                <a:defRPr/>
              </a:pPr>
              <a:t>‹#›</a:t>
            </a:fld>
            <a:endParaRPr lang="en-US"/>
          </a:p>
        </p:txBody>
      </p:sp>
    </p:spTree>
    <p:extLst>
      <p:ext uri="{BB962C8B-B14F-4D97-AF65-F5344CB8AC3E}">
        <p14:creationId xmlns:p14="http://schemas.microsoft.com/office/powerpoint/2010/main" val="2721521424"/>
      </p:ext>
    </p:extLst>
  </p:cSld>
  <p:clrMapOvr>
    <a:masterClrMapping/>
  </p:clrMapOvr>
  <p:hf sldNum="0" hdr="0" dt="0"/>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3E18D6D-0B19-4347-B52C-0CE88247B2C5}" type="datetimeFigureOut">
              <a:rPr lang="en-US" smtClean="0"/>
              <a:pPr/>
              <a:t>2/13/2017</a:t>
            </a:fld>
            <a:endParaRPr lang="en-US"/>
          </a:p>
        </p:txBody>
      </p:sp>
      <p:sp>
        <p:nvSpPr>
          <p:cNvPr id="5" name="Footer Placeholder 4"/>
          <p:cNvSpPr>
            <a:spLocks noGrp="1"/>
          </p:cNvSpPr>
          <p:nvPr>
            <p:ph type="ftr" sz="quarter" idx="11"/>
          </p:nvPr>
        </p:nvSpPr>
        <p:spPr/>
        <p:txBody>
          <a:bodyPr/>
          <a:lstStyle/>
          <a:p>
            <a:pPr>
              <a:defRPr/>
            </a:pPr>
            <a:r>
              <a:rPr lang="en-US" smtClean="0"/>
              <a:t>Schram/Tibbetts, Introduction to Criminology</a:t>
            </a:r>
          </a:p>
          <a:p>
            <a:pPr>
              <a:defRPr/>
            </a:pPr>
            <a:r>
              <a:rPr lang="en-US" smtClean="0"/>
              <a:t> © 2014 SAGE Publications, Inc.</a:t>
            </a:r>
            <a:endParaRPr lang="en-US" dirty="0"/>
          </a:p>
        </p:txBody>
      </p:sp>
      <p:sp>
        <p:nvSpPr>
          <p:cNvPr id="6" name="Slide Number Placeholder 5"/>
          <p:cNvSpPr>
            <a:spLocks noGrp="1"/>
          </p:cNvSpPr>
          <p:nvPr>
            <p:ph type="sldNum" sz="quarter" idx="12"/>
          </p:nvPr>
        </p:nvSpPr>
        <p:spPr/>
        <p:txBody>
          <a:bodyPr/>
          <a:lstStyle/>
          <a:p>
            <a:pPr>
              <a:defRPr/>
            </a:pPr>
            <a:fld id="{33781144-87CB-4B04-8B75-3CAE1037D84A}" type="slidenum">
              <a:rPr lang="en-US" smtClean="0"/>
              <a:pPr>
                <a:defRPr/>
              </a:pPr>
              <a:t>‹#›</a:t>
            </a:fld>
            <a:endParaRPr lang="en-US"/>
          </a:p>
        </p:txBody>
      </p:sp>
    </p:spTree>
    <p:extLst>
      <p:ext uri="{BB962C8B-B14F-4D97-AF65-F5344CB8AC3E}">
        <p14:creationId xmlns:p14="http://schemas.microsoft.com/office/powerpoint/2010/main" val="2583238505"/>
      </p:ext>
    </p:extLst>
  </p:cSld>
  <p:clrMapOvr>
    <a:masterClrMapping/>
  </p:clrMapOvr>
  <p:hf sldNum="0" hdr="0" dt="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3E18D6D-0B19-4347-B52C-0CE88247B2C5}" type="datetimeFigureOut">
              <a:rPr lang="en-US" smtClean="0"/>
              <a:pPr/>
              <a:t>2/13/2017</a:t>
            </a:fld>
            <a:endParaRPr lang="en-US"/>
          </a:p>
        </p:txBody>
      </p:sp>
      <p:sp>
        <p:nvSpPr>
          <p:cNvPr id="5" name="Footer Placeholder 4"/>
          <p:cNvSpPr>
            <a:spLocks noGrp="1"/>
          </p:cNvSpPr>
          <p:nvPr>
            <p:ph type="ftr" sz="quarter" idx="11"/>
          </p:nvPr>
        </p:nvSpPr>
        <p:spPr/>
        <p:txBody>
          <a:bodyPr/>
          <a:lstStyle/>
          <a:p>
            <a:pPr>
              <a:defRPr/>
            </a:pPr>
            <a:r>
              <a:rPr lang="en-US" smtClean="0"/>
              <a:t>Schram/Tibbetts, Introduction to Criminology</a:t>
            </a:r>
          </a:p>
          <a:p>
            <a:pPr>
              <a:defRPr/>
            </a:pPr>
            <a:r>
              <a:rPr lang="en-US" smtClean="0"/>
              <a:t> © 2014 SAGE Publications, Inc.</a:t>
            </a:r>
            <a:endParaRPr lang="en-US" dirty="0"/>
          </a:p>
        </p:txBody>
      </p:sp>
      <p:sp>
        <p:nvSpPr>
          <p:cNvPr id="6" name="Slide Number Placeholder 5"/>
          <p:cNvSpPr>
            <a:spLocks noGrp="1"/>
          </p:cNvSpPr>
          <p:nvPr>
            <p:ph type="sldNum" sz="quarter" idx="12"/>
          </p:nvPr>
        </p:nvSpPr>
        <p:spPr/>
        <p:txBody>
          <a:bodyPr/>
          <a:lstStyle/>
          <a:p>
            <a:pPr>
              <a:defRPr/>
            </a:pPr>
            <a:fld id="{15AF9849-6799-4799-B193-EBAAF76EE0A7}" type="slidenum">
              <a:rPr lang="en-US" smtClean="0"/>
              <a:pPr>
                <a:defRPr/>
              </a:pPr>
              <a:t>‹#›</a:t>
            </a:fld>
            <a:endParaRPr lang="en-US"/>
          </a:p>
        </p:txBody>
      </p:sp>
    </p:spTree>
    <p:extLst>
      <p:ext uri="{BB962C8B-B14F-4D97-AF65-F5344CB8AC3E}">
        <p14:creationId xmlns:p14="http://schemas.microsoft.com/office/powerpoint/2010/main" val="77514443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4500"/>
            </a:lvl1pPr>
          </a:lstStyle>
          <a:p>
            <a:r>
              <a:rPr lang="en-US" smtClean="0"/>
              <a:t>Click to edit Master title style</a:t>
            </a:r>
            <a:endParaRPr lang="en-US"/>
          </a:p>
        </p:txBody>
      </p:sp>
      <p:sp>
        <p:nvSpPr>
          <p:cNvPr id="3" name="Text Placeholder 2"/>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3E18D6D-0B19-4347-B52C-0CE88247B2C5}" type="datetimeFigureOut">
              <a:rPr lang="en-US" smtClean="0"/>
              <a:pPr/>
              <a:t>2/13/2017</a:t>
            </a:fld>
            <a:endParaRPr lang="en-US"/>
          </a:p>
        </p:txBody>
      </p:sp>
      <p:sp>
        <p:nvSpPr>
          <p:cNvPr id="5" name="Footer Placeholder 4"/>
          <p:cNvSpPr>
            <a:spLocks noGrp="1"/>
          </p:cNvSpPr>
          <p:nvPr>
            <p:ph type="ftr" sz="quarter" idx="11"/>
          </p:nvPr>
        </p:nvSpPr>
        <p:spPr/>
        <p:txBody>
          <a:bodyPr/>
          <a:lstStyle/>
          <a:p>
            <a:pPr>
              <a:defRPr/>
            </a:pPr>
            <a:r>
              <a:rPr lang="en-US" smtClean="0"/>
              <a:t>Schram/Tibbetts, Introduction to Criminology</a:t>
            </a:r>
          </a:p>
          <a:p>
            <a:pPr>
              <a:defRPr/>
            </a:pPr>
            <a:r>
              <a:rPr lang="en-US" smtClean="0"/>
              <a:t> © 2014 SAGE Publications, Inc.</a:t>
            </a:r>
            <a:endParaRPr lang="en-US" dirty="0"/>
          </a:p>
        </p:txBody>
      </p:sp>
      <p:sp>
        <p:nvSpPr>
          <p:cNvPr id="6" name="Slide Number Placeholder 5"/>
          <p:cNvSpPr>
            <a:spLocks noGrp="1"/>
          </p:cNvSpPr>
          <p:nvPr>
            <p:ph type="sldNum" sz="quarter" idx="12"/>
          </p:nvPr>
        </p:nvSpPr>
        <p:spPr/>
        <p:txBody>
          <a:bodyPr/>
          <a:lstStyle/>
          <a:p>
            <a:pPr>
              <a:defRPr/>
            </a:pPr>
            <a:fld id="{89F44E02-EF04-4694-AD67-B5982076DC0A}" type="slidenum">
              <a:rPr lang="en-US" smtClean="0"/>
              <a:pPr>
                <a:defRPr/>
              </a:pPr>
              <a:t>‹#›</a:t>
            </a:fld>
            <a:endParaRPr lang="en-US"/>
          </a:p>
        </p:txBody>
      </p:sp>
    </p:spTree>
    <p:extLst>
      <p:ext uri="{BB962C8B-B14F-4D97-AF65-F5344CB8AC3E}">
        <p14:creationId xmlns:p14="http://schemas.microsoft.com/office/powerpoint/2010/main" val="144125804"/>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28650" y="1825625"/>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29150" y="1825625"/>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33E18D6D-0B19-4347-B52C-0CE88247B2C5}" type="datetimeFigureOut">
              <a:rPr lang="en-US" smtClean="0"/>
              <a:pPr/>
              <a:t>2/13/2017</a:t>
            </a:fld>
            <a:endParaRPr lang="en-US"/>
          </a:p>
        </p:txBody>
      </p:sp>
      <p:sp>
        <p:nvSpPr>
          <p:cNvPr id="6" name="Footer Placeholder 5"/>
          <p:cNvSpPr>
            <a:spLocks noGrp="1"/>
          </p:cNvSpPr>
          <p:nvPr>
            <p:ph type="ftr" sz="quarter" idx="11"/>
          </p:nvPr>
        </p:nvSpPr>
        <p:spPr/>
        <p:txBody>
          <a:bodyPr/>
          <a:lstStyle/>
          <a:p>
            <a:pPr>
              <a:defRPr/>
            </a:pPr>
            <a:r>
              <a:rPr lang="en-US" smtClean="0"/>
              <a:t>Schram/Tibbetts, Introduction to Criminology</a:t>
            </a:r>
          </a:p>
          <a:p>
            <a:pPr>
              <a:defRPr/>
            </a:pPr>
            <a:r>
              <a:rPr lang="en-US" smtClean="0"/>
              <a:t> © 2014 SAGE Publications, Inc.</a:t>
            </a:r>
            <a:endParaRPr lang="en-US" dirty="0"/>
          </a:p>
        </p:txBody>
      </p:sp>
      <p:sp>
        <p:nvSpPr>
          <p:cNvPr id="7" name="Slide Number Placeholder 6"/>
          <p:cNvSpPr>
            <a:spLocks noGrp="1"/>
          </p:cNvSpPr>
          <p:nvPr>
            <p:ph type="sldNum" sz="quarter" idx="12"/>
          </p:nvPr>
        </p:nvSpPr>
        <p:spPr/>
        <p:txBody>
          <a:bodyPr/>
          <a:lstStyle/>
          <a:p>
            <a:pPr>
              <a:defRPr/>
            </a:pPr>
            <a:fld id="{33781144-87CB-4B04-8B75-3CAE1037D84A}" type="slidenum">
              <a:rPr lang="en-US" smtClean="0"/>
              <a:pPr>
                <a:defRPr/>
              </a:pPr>
              <a:t>‹#›</a:t>
            </a:fld>
            <a:endParaRPr lang="en-US"/>
          </a:p>
        </p:txBody>
      </p:sp>
    </p:spTree>
    <p:extLst>
      <p:ext uri="{BB962C8B-B14F-4D97-AF65-F5344CB8AC3E}">
        <p14:creationId xmlns:p14="http://schemas.microsoft.com/office/powerpoint/2010/main" val="1794891199"/>
      </p:ext>
    </p:extLst>
  </p:cSld>
  <p:clrMapOvr>
    <a:masterClrMapping/>
  </p:clrMapOvr>
  <p:timing>
    <p:tnLst>
      <p:par>
        <p:cTn id="1" dur="indefinite" restart="never" nodeType="tmRoot"/>
      </p:par>
    </p:tnLst>
  </p:timing>
  <p:hf sldNum="0" hdr="0" dt="0"/>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33E18D6D-0B19-4347-B52C-0CE88247B2C5}" type="datetimeFigureOut">
              <a:rPr lang="en-US" smtClean="0"/>
              <a:pPr/>
              <a:t>2/13/2017</a:t>
            </a:fld>
            <a:endParaRPr lang="en-US"/>
          </a:p>
        </p:txBody>
      </p:sp>
      <p:sp>
        <p:nvSpPr>
          <p:cNvPr id="8" name="Footer Placeholder 7"/>
          <p:cNvSpPr>
            <a:spLocks noGrp="1"/>
          </p:cNvSpPr>
          <p:nvPr>
            <p:ph type="ftr" sz="quarter" idx="11"/>
          </p:nvPr>
        </p:nvSpPr>
        <p:spPr/>
        <p:txBody>
          <a:bodyPr/>
          <a:lstStyle/>
          <a:p>
            <a:pPr>
              <a:defRPr/>
            </a:pPr>
            <a:r>
              <a:rPr lang="en-US" smtClean="0"/>
              <a:t>Schram/Tibbetts, Introduction to Criminology</a:t>
            </a:r>
          </a:p>
          <a:p>
            <a:pPr>
              <a:defRPr/>
            </a:pPr>
            <a:r>
              <a:rPr lang="en-US" smtClean="0"/>
              <a:t> © 2014 SAGE Publications, Inc.</a:t>
            </a:r>
            <a:endParaRPr lang="en-US" dirty="0"/>
          </a:p>
        </p:txBody>
      </p:sp>
      <p:sp>
        <p:nvSpPr>
          <p:cNvPr id="9" name="Slide Number Placeholder 8"/>
          <p:cNvSpPr>
            <a:spLocks noGrp="1"/>
          </p:cNvSpPr>
          <p:nvPr>
            <p:ph type="sldNum" sz="quarter" idx="12"/>
          </p:nvPr>
        </p:nvSpPr>
        <p:spPr/>
        <p:txBody>
          <a:bodyPr/>
          <a:lstStyle/>
          <a:p>
            <a:pPr>
              <a:defRPr/>
            </a:pPr>
            <a:fld id="{33781144-87CB-4B04-8B75-3CAE1037D84A}" type="slidenum">
              <a:rPr lang="en-US" smtClean="0"/>
              <a:pPr>
                <a:defRPr/>
              </a:pPr>
              <a:t>‹#›</a:t>
            </a:fld>
            <a:endParaRPr lang="en-US"/>
          </a:p>
        </p:txBody>
      </p:sp>
    </p:spTree>
    <p:extLst>
      <p:ext uri="{BB962C8B-B14F-4D97-AF65-F5344CB8AC3E}">
        <p14:creationId xmlns:p14="http://schemas.microsoft.com/office/powerpoint/2010/main" val="730853896"/>
      </p:ext>
    </p:extLst>
  </p:cSld>
  <p:clrMapOvr>
    <a:masterClrMapping/>
  </p:clrMapOvr>
  <p:timing>
    <p:tnLst>
      <p:par>
        <p:cTn id="1" dur="indefinite" restart="never" nodeType="tmRoot"/>
      </p:par>
    </p:tnLst>
  </p:timing>
  <p:hf sldNum="0" hdr="0" dt="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33E18D6D-0B19-4347-B52C-0CE88247B2C5}" type="datetimeFigureOut">
              <a:rPr lang="en-US" smtClean="0"/>
              <a:pPr/>
              <a:t>2/13/2017</a:t>
            </a:fld>
            <a:endParaRPr lang="en-US"/>
          </a:p>
        </p:txBody>
      </p:sp>
      <p:sp>
        <p:nvSpPr>
          <p:cNvPr id="4" name="Footer Placeholder 3"/>
          <p:cNvSpPr>
            <a:spLocks noGrp="1"/>
          </p:cNvSpPr>
          <p:nvPr>
            <p:ph type="ftr" sz="quarter" idx="11"/>
          </p:nvPr>
        </p:nvSpPr>
        <p:spPr/>
        <p:txBody>
          <a:bodyPr/>
          <a:lstStyle/>
          <a:p>
            <a:pPr>
              <a:defRPr/>
            </a:pPr>
            <a:r>
              <a:rPr lang="en-US" smtClean="0"/>
              <a:t>Schram/Tibbetts, Introduction to Criminology</a:t>
            </a:r>
          </a:p>
          <a:p>
            <a:pPr>
              <a:defRPr/>
            </a:pPr>
            <a:r>
              <a:rPr lang="en-US" smtClean="0"/>
              <a:t> © 2014 SAGE Publications, Inc.</a:t>
            </a:r>
            <a:endParaRPr lang="en-US" dirty="0"/>
          </a:p>
        </p:txBody>
      </p:sp>
      <p:sp>
        <p:nvSpPr>
          <p:cNvPr id="5" name="Slide Number Placeholder 4"/>
          <p:cNvSpPr>
            <a:spLocks noGrp="1"/>
          </p:cNvSpPr>
          <p:nvPr>
            <p:ph type="sldNum" sz="quarter" idx="12"/>
          </p:nvPr>
        </p:nvSpPr>
        <p:spPr/>
        <p:txBody>
          <a:bodyPr/>
          <a:lstStyle/>
          <a:p>
            <a:pPr>
              <a:defRPr/>
            </a:pPr>
            <a:fld id="{33781144-87CB-4B04-8B75-3CAE1037D84A}" type="slidenum">
              <a:rPr lang="en-US" smtClean="0"/>
              <a:pPr>
                <a:defRPr/>
              </a:pPr>
              <a:t>‹#›</a:t>
            </a:fld>
            <a:endParaRPr lang="en-US"/>
          </a:p>
        </p:txBody>
      </p:sp>
    </p:spTree>
    <p:extLst>
      <p:ext uri="{BB962C8B-B14F-4D97-AF65-F5344CB8AC3E}">
        <p14:creationId xmlns:p14="http://schemas.microsoft.com/office/powerpoint/2010/main" val="1189208013"/>
      </p:ext>
    </p:extLst>
  </p:cSld>
  <p:clrMapOvr>
    <a:masterClrMapping/>
  </p:clrMapOvr>
  <p:timing>
    <p:tnLst>
      <p:par>
        <p:cTn id="1" dur="indefinite" restart="never" nodeType="tmRoot"/>
      </p:par>
    </p:tnLst>
  </p:timing>
  <p:hf sldNum="0" hdr="0" dt="0"/>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3E18D6D-0B19-4347-B52C-0CE88247B2C5}" type="datetimeFigureOut">
              <a:rPr lang="en-US" smtClean="0"/>
              <a:pPr/>
              <a:t>2/13/2017</a:t>
            </a:fld>
            <a:endParaRPr lang="en-US"/>
          </a:p>
        </p:txBody>
      </p:sp>
      <p:sp>
        <p:nvSpPr>
          <p:cNvPr id="3" name="Footer Placeholder 2"/>
          <p:cNvSpPr>
            <a:spLocks noGrp="1"/>
          </p:cNvSpPr>
          <p:nvPr>
            <p:ph type="ftr" sz="quarter" idx="11"/>
          </p:nvPr>
        </p:nvSpPr>
        <p:spPr/>
        <p:txBody>
          <a:bodyPr/>
          <a:lstStyle/>
          <a:p>
            <a:pPr>
              <a:defRPr/>
            </a:pPr>
            <a:r>
              <a:rPr lang="en-US" smtClean="0"/>
              <a:t>Schram/Tibbetts, Introduction to Criminology</a:t>
            </a:r>
          </a:p>
          <a:p>
            <a:pPr>
              <a:defRPr/>
            </a:pPr>
            <a:r>
              <a:rPr lang="en-US" smtClean="0"/>
              <a:t> © 2014 SAGE Publications, Inc.</a:t>
            </a:r>
            <a:endParaRPr lang="en-US" dirty="0"/>
          </a:p>
        </p:txBody>
      </p:sp>
      <p:sp>
        <p:nvSpPr>
          <p:cNvPr id="4" name="Slide Number Placeholder 3"/>
          <p:cNvSpPr>
            <a:spLocks noGrp="1"/>
          </p:cNvSpPr>
          <p:nvPr>
            <p:ph type="sldNum" sz="quarter" idx="12"/>
          </p:nvPr>
        </p:nvSpPr>
        <p:spPr/>
        <p:txBody>
          <a:bodyPr/>
          <a:lstStyle/>
          <a:p>
            <a:fld id="{F6DA3B0E-F1C1-455C-9B14-C2A735322827}" type="slidenum">
              <a:rPr lang="en-US" smtClean="0"/>
              <a:pPr/>
              <a:t>‹#›</a:t>
            </a:fld>
            <a:endParaRPr lang="en-US"/>
          </a:p>
        </p:txBody>
      </p:sp>
    </p:spTree>
    <p:extLst>
      <p:ext uri="{BB962C8B-B14F-4D97-AF65-F5344CB8AC3E}">
        <p14:creationId xmlns:p14="http://schemas.microsoft.com/office/powerpoint/2010/main" val="2716375438"/>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smtClean="0"/>
              <a:t>Click to edit Master title style</a:t>
            </a:r>
            <a:endParaRPr lang="en-US"/>
          </a:p>
        </p:txBody>
      </p:sp>
      <p:sp>
        <p:nvSpPr>
          <p:cNvPr id="3" name="Content Placeholder 2"/>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3E18D6D-0B19-4347-B52C-0CE88247B2C5}" type="datetimeFigureOut">
              <a:rPr lang="en-US" smtClean="0"/>
              <a:pPr/>
              <a:t>2/13/2017</a:t>
            </a:fld>
            <a:endParaRPr lang="en-US"/>
          </a:p>
        </p:txBody>
      </p:sp>
      <p:sp>
        <p:nvSpPr>
          <p:cNvPr id="6" name="Footer Placeholder 5"/>
          <p:cNvSpPr>
            <a:spLocks noGrp="1"/>
          </p:cNvSpPr>
          <p:nvPr>
            <p:ph type="ftr" sz="quarter" idx="11"/>
          </p:nvPr>
        </p:nvSpPr>
        <p:spPr/>
        <p:txBody>
          <a:bodyPr/>
          <a:lstStyle/>
          <a:p>
            <a:pPr>
              <a:defRPr/>
            </a:pPr>
            <a:r>
              <a:rPr lang="en-US" smtClean="0"/>
              <a:t>Schram/Tibbetts, Introduction to Criminology</a:t>
            </a:r>
          </a:p>
          <a:p>
            <a:pPr>
              <a:defRPr/>
            </a:pPr>
            <a:r>
              <a:rPr lang="en-US" smtClean="0"/>
              <a:t> © 2014 SAGE Publications, Inc.</a:t>
            </a:r>
            <a:endParaRPr lang="en-US" dirty="0"/>
          </a:p>
        </p:txBody>
      </p:sp>
      <p:sp>
        <p:nvSpPr>
          <p:cNvPr id="7" name="Slide Number Placeholder 6"/>
          <p:cNvSpPr>
            <a:spLocks noGrp="1"/>
          </p:cNvSpPr>
          <p:nvPr>
            <p:ph type="sldNum" sz="quarter" idx="12"/>
          </p:nvPr>
        </p:nvSpPr>
        <p:spPr/>
        <p:txBody>
          <a:bodyPr/>
          <a:lstStyle/>
          <a:p>
            <a:pPr>
              <a:defRPr/>
            </a:pPr>
            <a:fld id="{33781144-87CB-4B04-8B75-3CAE1037D84A}" type="slidenum">
              <a:rPr lang="en-US" smtClean="0"/>
              <a:pPr>
                <a:defRPr/>
              </a:pPr>
              <a:t>‹#›</a:t>
            </a:fld>
            <a:endParaRPr lang="en-US"/>
          </a:p>
        </p:txBody>
      </p:sp>
    </p:spTree>
    <p:extLst>
      <p:ext uri="{BB962C8B-B14F-4D97-AF65-F5344CB8AC3E}">
        <p14:creationId xmlns:p14="http://schemas.microsoft.com/office/powerpoint/2010/main" val="2885105827"/>
      </p:ext>
    </p:extLst>
  </p:cSld>
  <p:clrMapOvr>
    <a:masterClrMapping/>
  </p:clrMapOvr>
  <p:hf sldNum="0" hdr="0" dt="0"/>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smtClean="0"/>
              <a:t>Click to edit Master title style</a:t>
            </a:r>
            <a:endParaRPr lang="en-US"/>
          </a:p>
        </p:txBody>
      </p:sp>
      <p:sp>
        <p:nvSpPr>
          <p:cNvPr id="3" name="Picture Placeholder 2"/>
          <p:cNvSpPr>
            <a:spLocks noGrp="1"/>
          </p:cNvSpPr>
          <p:nvPr>
            <p:ph type="pic" idx="1"/>
          </p:nvPr>
        </p:nvSpPr>
        <p:spPr>
          <a:xfrm>
            <a:off x="3887391" y="987426"/>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smtClean="0"/>
              <a:t>Click icon to add picture</a:t>
            </a:r>
            <a:endParaRPr lang="en-US"/>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3E18D6D-0B19-4347-B52C-0CE88247B2C5}" type="datetimeFigureOut">
              <a:rPr lang="en-US" smtClean="0"/>
              <a:pPr/>
              <a:t>2/13/2017</a:t>
            </a:fld>
            <a:endParaRPr lang="en-US"/>
          </a:p>
        </p:txBody>
      </p:sp>
      <p:sp>
        <p:nvSpPr>
          <p:cNvPr id="6" name="Footer Placeholder 5"/>
          <p:cNvSpPr>
            <a:spLocks noGrp="1"/>
          </p:cNvSpPr>
          <p:nvPr>
            <p:ph type="ftr" sz="quarter" idx="11"/>
          </p:nvPr>
        </p:nvSpPr>
        <p:spPr/>
        <p:txBody>
          <a:bodyPr/>
          <a:lstStyle/>
          <a:p>
            <a:pPr>
              <a:defRPr/>
            </a:pPr>
            <a:r>
              <a:rPr lang="en-US" smtClean="0"/>
              <a:t>Schram/Tibbetts, Introduction to Criminology</a:t>
            </a:r>
          </a:p>
          <a:p>
            <a:pPr>
              <a:defRPr/>
            </a:pPr>
            <a:r>
              <a:rPr lang="en-US" smtClean="0"/>
              <a:t> © 2014 SAGE Publications, Inc.</a:t>
            </a:r>
            <a:endParaRPr lang="en-US" dirty="0"/>
          </a:p>
        </p:txBody>
      </p:sp>
      <p:sp>
        <p:nvSpPr>
          <p:cNvPr id="7" name="Slide Number Placeholder 6"/>
          <p:cNvSpPr>
            <a:spLocks noGrp="1"/>
          </p:cNvSpPr>
          <p:nvPr>
            <p:ph type="sldNum" sz="quarter" idx="12"/>
          </p:nvPr>
        </p:nvSpPr>
        <p:spPr/>
        <p:txBody>
          <a:bodyPr/>
          <a:lstStyle/>
          <a:p>
            <a:pPr>
              <a:defRPr/>
            </a:pPr>
            <a:fld id="{33781144-87CB-4B04-8B75-3CAE1037D84A}" type="slidenum">
              <a:rPr lang="en-US" smtClean="0"/>
              <a:pPr>
                <a:defRPr/>
              </a:pPr>
              <a:t>‹#›</a:t>
            </a:fld>
            <a:endParaRPr lang="en-US"/>
          </a:p>
        </p:txBody>
      </p:sp>
    </p:spTree>
    <p:extLst>
      <p:ext uri="{BB962C8B-B14F-4D97-AF65-F5344CB8AC3E}">
        <p14:creationId xmlns:p14="http://schemas.microsoft.com/office/powerpoint/2010/main" val="2480981202"/>
      </p:ext>
    </p:extLst>
  </p:cSld>
  <p:clrMapOvr>
    <a:masterClrMapping/>
  </p:clrMapOvr>
  <p:hf sldNum="0" hdr="0" dt="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33E18D6D-0B19-4347-B52C-0CE88247B2C5}" type="datetimeFigureOut">
              <a:rPr lang="en-US" smtClean="0"/>
              <a:pPr/>
              <a:t>2/13/2017</a:t>
            </a:fld>
            <a:endParaRPr 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pPr>
              <a:defRPr/>
            </a:pPr>
            <a:r>
              <a:rPr lang="en-US" smtClean="0"/>
              <a:t>Schram/Tibbetts, Introduction to Criminology</a:t>
            </a:r>
          </a:p>
          <a:p>
            <a:pPr>
              <a:defRPr/>
            </a:pPr>
            <a:r>
              <a:rPr lang="en-US" smtClean="0"/>
              <a:t> © 2014 SAGE Publications, Inc.</a:t>
            </a:r>
            <a:endParaRPr lang="en-US" dirty="0"/>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pPr>
              <a:defRPr/>
            </a:pPr>
            <a:fld id="{33781144-87CB-4B04-8B75-3CAE1037D84A}" type="slidenum">
              <a:rPr lang="en-US" smtClean="0"/>
              <a:pPr>
                <a:defRPr/>
              </a:pPr>
              <a:t>‹#›</a:t>
            </a:fld>
            <a:endParaRPr lang="en-US"/>
          </a:p>
        </p:txBody>
      </p:sp>
    </p:spTree>
    <p:extLst>
      <p:ext uri="{BB962C8B-B14F-4D97-AF65-F5344CB8AC3E}">
        <p14:creationId xmlns:p14="http://schemas.microsoft.com/office/powerpoint/2010/main" val="3926110482"/>
      </p:ext>
    </p:extLst>
  </p:cSld>
  <p:clrMap bg1="lt1" tx1="dk1" bg2="lt2" tx2="dk2" accent1="accent1" accent2="accent2" accent3="accent3" accent4="accent4" accent5="accent5" accent6="accent6" hlink="hlink" folHlink="folHlink"/>
  <p:sldLayoutIdLst>
    <p:sldLayoutId id="2147483717" r:id="rId1"/>
    <p:sldLayoutId id="2147483718" r:id="rId2"/>
    <p:sldLayoutId id="2147483719" r:id="rId3"/>
    <p:sldLayoutId id="2147483720" r:id="rId4"/>
    <p:sldLayoutId id="2147483721" r:id="rId5"/>
    <p:sldLayoutId id="2147483722" r:id="rId6"/>
    <p:sldLayoutId id="2147483723" r:id="rId7"/>
    <p:sldLayoutId id="2147483724" r:id="rId8"/>
    <p:sldLayoutId id="2147483725" r:id="rId9"/>
    <p:sldLayoutId id="2147483726" r:id="rId10"/>
    <p:sldLayoutId id="2147483727" r:id="rId11"/>
  </p:sldLayoutIdLst>
  <p:timing>
    <p:tnLst>
      <p:par>
        <p:cTn id="1" dur="indefinite" restart="never" nodeType="tmRoot"/>
      </p:par>
    </p:tnLst>
  </p:timing>
  <p:hf sldNum="0" hdr="0" dt="0"/>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Title 2"/>
          <p:cNvSpPr>
            <a:spLocks noGrp="1"/>
          </p:cNvSpPr>
          <p:nvPr>
            <p:ph type="title"/>
          </p:nvPr>
        </p:nvSpPr>
        <p:spPr>
          <a:xfrm>
            <a:off x="1162050" y="4886324"/>
            <a:ext cx="7886700" cy="904876"/>
          </a:xfrm>
        </p:spPr>
        <p:txBody>
          <a:bodyPr>
            <a:normAutofit/>
          </a:bodyPr>
          <a:lstStyle/>
          <a:p>
            <a:pPr algn="ctr" eaLnBrk="1" hangingPunct="1"/>
            <a:r>
              <a:rPr lang="en-US" sz="3600" b="1" dirty="0" smtClean="0"/>
              <a:t>Chapter </a:t>
            </a:r>
            <a:r>
              <a:rPr lang="en-US" sz="3600" b="1" dirty="0"/>
              <a:t>5</a:t>
            </a:r>
            <a:endParaRPr lang="en-US" sz="3600" b="1" dirty="0" smtClean="0"/>
          </a:p>
        </p:txBody>
      </p:sp>
      <p:sp>
        <p:nvSpPr>
          <p:cNvPr id="2" name="Text Placeholder 1"/>
          <p:cNvSpPr>
            <a:spLocks noGrp="1"/>
          </p:cNvSpPr>
          <p:nvPr>
            <p:ph type="body" idx="1"/>
          </p:nvPr>
        </p:nvSpPr>
        <p:spPr>
          <a:xfrm>
            <a:off x="1162050" y="5791200"/>
            <a:ext cx="7886700" cy="896936"/>
          </a:xfrm>
        </p:spPr>
        <p:txBody>
          <a:bodyPr>
            <a:noAutofit/>
          </a:bodyPr>
          <a:lstStyle/>
          <a:p>
            <a:pPr algn="ctr" eaLnBrk="1" fontAlgn="auto" hangingPunct="1">
              <a:spcAft>
                <a:spcPts val="0"/>
              </a:spcAft>
              <a:buFont typeface="Wingdings 2"/>
              <a:buNone/>
              <a:defRPr/>
            </a:pPr>
            <a:r>
              <a:rPr lang="en-US" sz="3000" b="1" dirty="0" smtClean="0">
                <a:solidFill>
                  <a:schemeClr val="tx1"/>
                </a:solidFill>
              </a:rPr>
              <a:t>Early Positivism: </a:t>
            </a:r>
          </a:p>
          <a:p>
            <a:pPr algn="ctr" eaLnBrk="1" fontAlgn="auto" hangingPunct="1">
              <a:spcAft>
                <a:spcPts val="0"/>
              </a:spcAft>
              <a:buFont typeface="Wingdings 2"/>
              <a:buNone/>
              <a:defRPr/>
            </a:pPr>
            <a:r>
              <a:rPr lang="en-US" sz="3000" b="1" dirty="0" smtClean="0">
                <a:solidFill>
                  <a:schemeClr val="tx1"/>
                </a:solidFill>
              </a:rPr>
              <a:t>Biological Theories of Crime</a:t>
            </a:r>
            <a:endParaRPr lang="en-US" sz="3000" b="1" dirty="0">
              <a:solidFill>
                <a:schemeClr val="tx1"/>
              </a:solidFill>
            </a:endParaRPr>
          </a:p>
        </p:txBody>
      </p:sp>
      <p:pic>
        <p:nvPicPr>
          <p:cNvPr id="8" name="Picture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59971" y="0"/>
            <a:ext cx="8305800" cy="5105400"/>
          </a:xfrm>
          <a:prstGeom prst="rect">
            <a:avLst/>
          </a:prstGeom>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a:xfrm>
            <a:off x="914400" y="316320"/>
            <a:ext cx="7886700" cy="1325563"/>
          </a:xfrm>
        </p:spPr>
        <p:txBody>
          <a:bodyPr>
            <a:normAutofit/>
          </a:bodyPr>
          <a:lstStyle/>
          <a:p>
            <a:r>
              <a:rPr lang="en-US" sz="3600" dirty="0">
                <a:solidFill>
                  <a:srgbClr val="CF5716"/>
                </a:solidFill>
              </a:rPr>
              <a:t>Darwin’s </a:t>
            </a:r>
            <a:r>
              <a:rPr lang="en-US" sz="3600" dirty="0" smtClean="0">
                <a:solidFill>
                  <a:srgbClr val="CF5716"/>
                </a:solidFill>
              </a:rPr>
              <a:t>influence</a:t>
            </a:r>
            <a:endParaRPr lang="en-US" sz="3600" dirty="0">
              <a:solidFill>
                <a:srgbClr val="CF5716"/>
              </a:solidFill>
            </a:endParaRPr>
          </a:p>
        </p:txBody>
      </p:sp>
      <p:sp>
        <p:nvSpPr>
          <p:cNvPr id="14339" name="Content Placeholder 2"/>
          <p:cNvSpPr>
            <a:spLocks noGrp="1"/>
          </p:cNvSpPr>
          <p:nvPr>
            <p:ph idx="1"/>
          </p:nvPr>
        </p:nvSpPr>
        <p:spPr>
          <a:xfrm>
            <a:off x="896983" y="1823448"/>
            <a:ext cx="7886700" cy="4351338"/>
          </a:xfrm>
        </p:spPr>
        <p:txBody>
          <a:bodyPr>
            <a:normAutofit/>
          </a:bodyPr>
          <a:lstStyle/>
          <a:p>
            <a:pPr eaLnBrk="1" hangingPunct="1"/>
            <a:r>
              <a:rPr lang="en-US" sz="2200" i="1" dirty="0" smtClean="0"/>
              <a:t>The Origin of Species</a:t>
            </a:r>
            <a:r>
              <a:rPr lang="en-US" sz="2200" dirty="0" smtClean="0"/>
              <a:t> </a:t>
            </a:r>
          </a:p>
          <a:p>
            <a:pPr lvl="1"/>
            <a:r>
              <a:rPr lang="en-US" sz="2200" dirty="0" smtClean="0"/>
              <a:t>Made a huge impact on societal views regarding the rank order of groups in societies.</a:t>
            </a:r>
          </a:p>
          <a:p>
            <a:r>
              <a:rPr lang="en-US" sz="2200" dirty="0" smtClean="0"/>
              <a:t>Laid the groundwork for what would become the first major scientific theory of crime, namely </a:t>
            </a:r>
            <a:r>
              <a:rPr lang="en-US" sz="2200" dirty="0" err="1" smtClean="0"/>
              <a:t>Cesare</a:t>
            </a:r>
            <a:r>
              <a:rPr lang="en-US" sz="2200" dirty="0" smtClean="0"/>
              <a:t> Lombroso’s theory of born criminals.</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a:xfrm>
            <a:off x="914400" y="290194"/>
            <a:ext cx="7886700" cy="1325563"/>
          </a:xfrm>
        </p:spPr>
        <p:txBody>
          <a:bodyPr>
            <a:normAutofit/>
          </a:bodyPr>
          <a:lstStyle/>
          <a:p>
            <a:pPr eaLnBrk="1" hangingPunct="1"/>
            <a:r>
              <a:rPr lang="en-US" sz="3600" dirty="0" smtClean="0">
                <a:solidFill>
                  <a:srgbClr val="CF5716"/>
                </a:solidFill>
              </a:rPr>
              <a:t>Lombroso’s theory</a:t>
            </a:r>
          </a:p>
        </p:txBody>
      </p:sp>
      <p:sp>
        <p:nvSpPr>
          <p:cNvPr id="15363" name="Content Placeholder 2"/>
          <p:cNvSpPr>
            <a:spLocks noGrp="1"/>
          </p:cNvSpPr>
          <p:nvPr>
            <p:ph idx="1"/>
          </p:nvPr>
        </p:nvSpPr>
        <p:spPr>
          <a:xfrm>
            <a:off x="914400" y="1905000"/>
            <a:ext cx="7886700" cy="4351338"/>
          </a:xfrm>
        </p:spPr>
        <p:txBody>
          <a:bodyPr>
            <a:normAutofit/>
          </a:bodyPr>
          <a:lstStyle/>
          <a:p>
            <a:pPr eaLnBrk="1" hangingPunct="1"/>
            <a:r>
              <a:rPr lang="en-US" sz="2200" dirty="0" smtClean="0"/>
              <a:t>Widely considered the first attempt toward scientific theory in criminological thought.</a:t>
            </a:r>
          </a:p>
          <a:p>
            <a:pPr eaLnBrk="1" hangingPunct="1"/>
            <a:r>
              <a:rPr lang="en-US" sz="2200" i="1" dirty="0" smtClean="0"/>
              <a:t>The Criminal Man</a:t>
            </a:r>
            <a:r>
              <a:rPr lang="en-US" sz="2200" dirty="0" smtClean="0"/>
              <a:t> (1876)</a:t>
            </a:r>
          </a:p>
          <a:p>
            <a:pPr lvl="1"/>
            <a:r>
              <a:rPr lang="en-US" sz="2200" dirty="0" smtClean="0"/>
              <a:t>Outlined a theory of crime that largely brought together the pre-Darwinian theories of craniometry, phrenology, and physiognomy.  </a:t>
            </a:r>
          </a:p>
          <a:p>
            <a:r>
              <a:rPr lang="en-US" sz="2200" dirty="0" smtClean="0"/>
              <a:t>Largely based on certain groups (and individuals) being “atavistic,” and likely to be born to commit crime.</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a:xfrm>
            <a:off x="919163" y="304800"/>
            <a:ext cx="7886700" cy="701674"/>
          </a:xfrm>
        </p:spPr>
        <p:txBody>
          <a:bodyPr>
            <a:normAutofit/>
          </a:bodyPr>
          <a:lstStyle/>
          <a:p>
            <a:r>
              <a:rPr lang="en-US" sz="3600" dirty="0">
                <a:solidFill>
                  <a:srgbClr val="CF5716"/>
                </a:solidFill>
              </a:rPr>
              <a:t>Lombroso’s t</a:t>
            </a:r>
            <a:r>
              <a:rPr lang="en-US" sz="3600" dirty="0" smtClean="0">
                <a:solidFill>
                  <a:srgbClr val="CF5716"/>
                </a:solidFill>
              </a:rPr>
              <a:t>heory</a:t>
            </a:r>
          </a:p>
        </p:txBody>
      </p:sp>
      <p:sp>
        <p:nvSpPr>
          <p:cNvPr id="16387" name="Content Placeholder 2"/>
          <p:cNvSpPr>
            <a:spLocks noGrp="1"/>
          </p:cNvSpPr>
          <p:nvPr>
            <p:ph idx="1"/>
          </p:nvPr>
        </p:nvSpPr>
        <p:spPr>
          <a:xfrm>
            <a:off x="919163" y="1447800"/>
            <a:ext cx="7996237" cy="4797425"/>
          </a:xfrm>
        </p:spPr>
        <p:txBody>
          <a:bodyPr>
            <a:normAutofit/>
          </a:bodyPr>
          <a:lstStyle/>
          <a:p>
            <a:pPr eaLnBrk="1" hangingPunct="1"/>
            <a:r>
              <a:rPr lang="en-US" sz="2200" dirty="0" smtClean="0"/>
              <a:t>Atavistic</a:t>
            </a:r>
          </a:p>
          <a:p>
            <a:pPr lvl="1"/>
            <a:r>
              <a:rPr lang="en-US" sz="2200" dirty="0" smtClean="0"/>
              <a:t>A person or feature of an individual is a throwback to an earlier stage of evolutionary development.</a:t>
            </a:r>
          </a:p>
          <a:p>
            <a:r>
              <a:rPr lang="en-US" sz="2200" dirty="0" smtClean="0"/>
              <a:t>Types of offenders</a:t>
            </a:r>
          </a:p>
          <a:p>
            <a:pPr lvl="1"/>
            <a:r>
              <a:rPr lang="en-US" sz="2200" dirty="0" smtClean="0"/>
              <a:t>Mentally ill and “criminaloids” committed minor offenses due to external or environmental circumstances.</a:t>
            </a:r>
          </a:p>
          <a:p>
            <a:pPr lvl="1"/>
            <a:r>
              <a:rPr lang="en-US" sz="2200" dirty="0" smtClean="0"/>
              <a:t>“Born criminals” were the most serious and violent criminal in any society.</a:t>
            </a:r>
            <a:endParaRPr lang="en-US" sz="2200" dirty="0"/>
          </a:p>
          <a:p>
            <a:r>
              <a:rPr lang="en-US" sz="2200" dirty="0" smtClean="0"/>
              <a:t>Stigmata (way for society to identify born criminals)</a:t>
            </a:r>
          </a:p>
          <a:p>
            <a:pPr lvl="1"/>
            <a:r>
              <a:rPr lang="en-US" sz="2200" dirty="0" smtClean="0"/>
              <a:t>Physical manifestations of the atavism of an individual, with such physical features being indications of prior evolutionary stages of development.</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a:xfrm>
            <a:off x="838200" y="381000"/>
            <a:ext cx="7886700" cy="777874"/>
          </a:xfrm>
        </p:spPr>
        <p:txBody>
          <a:bodyPr/>
          <a:lstStyle/>
          <a:p>
            <a:r>
              <a:rPr lang="en-US" dirty="0">
                <a:solidFill>
                  <a:srgbClr val="CF5716"/>
                </a:solidFill>
              </a:rPr>
              <a:t>Lombroso’s </a:t>
            </a:r>
            <a:r>
              <a:rPr lang="en-US" dirty="0" smtClean="0">
                <a:solidFill>
                  <a:srgbClr val="CF5716"/>
                </a:solidFill>
              </a:rPr>
              <a:t>theory</a:t>
            </a:r>
          </a:p>
        </p:txBody>
      </p:sp>
      <p:sp>
        <p:nvSpPr>
          <p:cNvPr id="16387" name="Content Placeholder 2"/>
          <p:cNvSpPr>
            <a:spLocks noGrp="1"/>
          </p:cNvSpPr>
          <p:nvPr>
            <p:ph idx="1"/>
          </p:nvPr>
        </p:nvSpPr>
        <p:spPr>
          <a:xfrm>
            <a:off x="862149" y="1600200"/>
            <a:ext cx="7824651" cy="3733800"/>
          </a:xfrm>
        </p:spPr>
        <p:txBody>
          <a:bodyPr>
            <a:normAutofit/>
          </a:bodyPr>
          <a:lstStyle/>
          <a:p>
            <a:r>
              <a:rPr lang="en-US" sz="2200" dirty="0" smtClean="0"/>
              <a:t>Stigmata (way for society to identify born criminals)</a:t>
            </a:r>
          </a:p>
          <a:p>
            <a:pPr lvl="1"/>
            <a:r>
              <a:rPr lang="en-US" sz="2200" dirty="0" smtClean="0"/>
              <a:t>Physical manifestations of the atavism of an individual, with such physical features being indications of prior evolutionary stages of development.</a:t>
            </a:r>
          </a:p>
          <a:p>
            <a:r>
              <a:rPr lang="en-US" sz="2200" dirty="0"/>
              <a:t>More than five stigmata indicate an individual is atavistic.</a:t>
            </a:r>
          </a:p>
          <a:p>
            <a:r>
              <a:rPr lang="en-US" sz="2200" dirty="0"/>
              <a:t>Lombroso changed this list as he went along</a:t>
            </a:r>
            <a:r>
              <a:rPr lang="en-US" sz="2200" dirty="0" smtClean="0"/>
              <a:t>.</a:t>
            </a:r>
          </a:p>
          <a:p>
            <a:r>
              <a:rPr lang="en-US" sz="2200" dirty="0"/>
              <a:t>Also claimed that he could identify the stigmata of certain types of criminals.</a:t>
            </a:r>
          </a:p>
          <a:p>
            <a:endParaRPr lang="en-US" dirty="0"/>
          </a:p>
          <a:p>
            <a:endParaRPr lang="en-US" dirty="0" smtClean="0"/>
          </a:p>
          <a:p>
            <a:pPr lvl="1"/>
            <a:endParaRPr lang="en-US" dirty="0" smtClean="0"/>
          </a:p>
        </p:txBody>
      </p:sp>
    </p:spTree>
    <p:extLst>
      <p:ext uri="{BB962C8B-B14F-4D97-AF65-F5344CB8AC3E}">
        <p14:creationId xmlns:p14="http://schemas.microsoft.com/office/powerpoint/2010/main" val="196205128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title"/>
          </p:nvPr>
        </p:nvSpPr>
        <p:spPr>
          <a:xfrm>
            <a:off x="914400" y="320674"/>
            <a:ext cx="7886700" cy="1325563"/>
          </a:xfrm>
        </p:spPr>
        <p:txBody>
          <a:bodyPr/>
          <a:lstStyle/>
          <a:p>
            <a:pPr eaLnBrk="1" hangingPunct="1"/>
            <a:r>
              <a:rPr lang="en-US" dirty="0" smtClean="0">
                <a:solidFill>
                  <a:srgbClr val="CF5716"/>
                </a:solidFill>
              </a:rPr>
              <a:t>Lombroso’s list of stigmata</a:t>
            </a:r>
          </a:p>
        </p:txBody>
      </p:sp>
      <p:sp>
        <p:nvSpPr>
          <p:cNvPr id="17411" name="Content Placeholder 2"/>
          <p:cNvSpPr>
            <a:spLocks noGrp="1"/>
          </p:cNvSpPr>
          <p:nvPr>
            <p:ph idx="1"/>
          </p:nvPr>
        </p:nvSpPr>
        <p:spPr>
          <a:xfrm>
            <a:off x="881743" y="1865993"/>
            <a:ext cx="7886700" cy="1867807"/>
          </a:xfrm>
        </p:spPr>
        <p:txBody>
          <a:bodyPr>
            <a:normAutofit/>
          </a:bodyPr>
          <a:lstStyle/>
          <a:p>
            <a:r>
              <a:rPr lang="en-US" sz="2200" dirty="0" smtClean="0"/>
              <a:t>Abnormally small or large noses, ears, eyes, jaws, etc.</a:t>
            </a:r>
          </a:p>
          <a:p>
            <a:r>
              <a:rPr lang="en-US" sz="2200" dirty="0" smtClean="0"/>
              <a:t>Also included some extra-physiological features (tattoos and history of epilepsy).</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title"/>
          </p:nvPr>
        </p:nvSpPr>
        <p:spPr>
          <a:xfrm>
            <a:off x="914400" y="304800"/>
            <a:ext cx="7886700" cy="1082674"/>
          </a:xfrm>
        </p:spPr>
        <p:txBody>
          <a:bodyPr>
            <a:normAutofit/>
          </a:bodyPr>
          <a:lstStyle/>
          <a:p>
            <a:pPr eaLnBrk="1" hangingPunct="1"/>
            <a:r>
              <a:rPr lang="en-US" sz="3600" dirty="0" smtClean="0">
                <a:solidFill>
                  <a:srgbClr val="CF5716"/>
                </a:solidFill>
              </a:rPr>
              <a:t>Lombroso’s list of stigmata</a:t>
            </a:r>
          </a:p>
        </p:txBody>
      </p:sp>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266950" y="1524000"/>
            <a:ext cx="5181600" cy="4953000"/>
          </a:xfrm>
          <a:prstGeom prst="rect">
            <a:avLst/>
          </a:prstGeom>
        </p:spPr>
      </p:pic>
    </p:spTree>
    <p:extLst>
      <p:ext uri="{BB962C8B-B14F-4D97-AF65-F5344CB8AC3E}">
        <p14:creationId xmlns:p14="http://schemas.microsoft.com/office/powerpoint/2010/main" val="194611744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a:xfrm>
            <a:off x="838200" y="228600"/>
            <a:ext cx="7886700" cy="838200"/>
          </a:xfrm>
        </p:spPr>
        <p:txBody>
          <a:bodyPr>
            <a:normAutofit/>
          </a:bodyPr>
          <a:lstStyle/>
          <a:p>
            <a:r>
              <a:rPr lang="en-US" sz="3600" dirty="0">
                <a:solidFill>
                  <a:srgbClr val="CF5716"/>
                </a:solidFill>
              </a:rPr>
              <a:t>Lombroso</a:t>
            </a:r>
          </a:p>
        </p:txBody>
      </p:sp>
      <p:sp>
        <p:nvSpPr>
          <p:cNvPr id="18435" name="Content Placeholder 2"/>
          <p:cNvSpPr>
            <a:spLocks noGrp="1"/>
          </p:cNvSpPr>
          <p:nvPr>
            <p:ph idx="1"/>
          </p:nvPr>
        </p:nvSpPr>
        <p:spPr>
          <a:xfrm>
            <a:off x="838200" y="1447800"/>
            <a:ext cx="7886700" cy="4351338"/>
          </a:xfrm>
        </p:spPr>
        <p:txBody>
          <a:bodyPr>
            <a:normAutofit/>
          </a:bodyPr>
          <a:lstStyle/>
          <a:p>
            <a:pPr eaLnBrk="1" hangingPunct="1"/>
            <a:r>
              <a:rPr lang="en-US" sz="2200" dirty="0" smtClean="0"/>
              <a:t>Considered the “Father of Criminology” and the “Father of the Positive School”</a:t>
            </a:r>
          </a:p>
          <a:p>
            <a:pPr eaLnBrk="1" hangingPunct="1"/>
            <a:r>
              <a:rPr lang="en-US" sz="2200" dirty="0" smtClean="0"/>
              <a:t>Determinism</a:t>
            </a:r>
          </a:p>
          <a:p>
            <a:pPr lvl="1"/>
            <a:r>
              <a:rPr lang="en-US" sz="2200" dirty="0" smtClean="0"/>
              <a:t>The assumption that most human behavior is determined by factors beyond free will and free choice.</a:t>
            </a:r>
          </a:p>
          <a:p>
            <a:r>
              <a:rPr lang="en-US" sz="2200" dirty="0" smtClean="0"/>
              <a:t>Positive School</a:t>
            </a:r>
          </a:p>
          <a:p>
            <a:pPr lvl="1"/>
            <a:r>
              <a:rPr lang="en-US" sz="2200" dirty="0" smtClean="0"/>
              <a:t>Based on the fundamental prediction that factors outside of free will and free choice, such as biological, psychological, and sociological variables, determine the choices we make regarding all types of behavior.</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a:xfrm>
            <a:off x="838200" y="333737"/>
            <a:ext cx="7886700" cy="1325563"/>
          </a:xfrm>
        </p:spPr>
        <p:txBody>
          <a:bodyPr>
            <a:normAutofit/>
          </a:bodyPr>
          <a:lstStyle/>
          <a:p>
            <a:r>
              <a:rPr lang="en-US" sz="3600" dirty="0">
                <a:solidFill>
                  <a:srgbClr val="CF5716"/>
                </a:solidFill>
              </a:rPr>
              <a:t>Lombroso’s </a:t>
            </a:r>
            <a:r>
              <a:rPr lang="en-US" sz="3600" dirty="0" smtClean="0">
                <a:solidFill>
                  <a:srgbClr val="CF5716"/>
                </a:solidFill>
              </a:rPr>
              <a:t>policy implications</a:t>
            </a:r>
            <a:endParaRPr lang="en-US" sz="3600" dirty="0">
              <a:solidFill>
                <a:srgbClr val="CF5716"/>
              </a:solidFill>
            </a:endParaRPr>
          </a:p>
        </p:txBody>
      </p:sp>
      <p:sp>
        <p:nvSpPr>
          <p:cNvPr id="19459" name="Content Placeholder 2"/>
          <p:cNvSpPr>
            <a:spLocks noGrp="1"/>
          </p:cNvSpPr>
          <p:nvPr>
            <p:ph idx="1"/>
          </p:nvPr>
        </p:nvSpPr>
        <p:spPr>
          <a:xfrm>
            <a:off x="838200" y="1861638"/>
            <a:ext cx="7886700" cy="4351338"/>
          </a:xfrm>
        </p:spPr>
        <p:txBody>
          <a:bodyPr>
            <a:normAutofit/>
          </a:bodyPr>
          <a:lstStyle/>
          <a:p>
            <a:pPr eaLnBrk="1" hangingPunct="1"/>
            <a:r>
              <a:rPr lang="en-US" sz="2200" dirty="0" smtClean="0"/>
              <a:t>Called in to testify in numerous criminal processes and trials in order to determine the guilt or innocence of suspects.</a:t>
            </a:r>
          </a:p>
          <a:p>
            <a:pPr eaLnBrk="1" hangingPunct="1"/>
            <a:r>
              <a:rPr lang="en-US" sz="2200" dirty="0" smtClean="0"/>
              <a:t>Identifying young children on the basis of observed stigmata:</a:t>
            </a:r>
          </a:p>
          <a:p>
            <a:pPr lvl="1"/>
            <a:r>
              <a:rPr lang="en-US" sz="2200" dirty="0" smtClean="0"/>
              <a:t>This led to tracking or isolating certain children based on such criteria.  </a:t>
            </a:r>
          </a:p>
          <a:p>
            <a:pPr marL="0" indent="0">
              <a:buNone/>
            </a:pPr>
            <a:endParaRPr lang="en-US" sz="2200" dirty="0" smtClean="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a:xfrm>
            <a:off x="838200" y="320675"/>
            <a:ext cx="7886700" cy="898526"/>
          </a:xfrm>
        </p:spPr>
        <p:txBody>
          <a:bodyPr>
            <a:normAutofit/>
          </a:bodyPr>
          <a:lstStyle/>
          <a:p>
            <a:pPr eaLnBrk="1" hangingPunct="1"/>
            <a:r>
              <a:rPr lang="en-US" sz="3600" dirty="0" smtClean="0">
                <a:solidFill>
                  <a:srgbClr val="CF5716"/>
                </a:solidFill>
              </a:rPr>
              <a:t>The IQ testing era</a:t>
            </a:r>
          </a:p>
        </p:txBody>
      </p:sp>
      <p:sp>
        <p:nvSpPr>
          <p:cNvPr id="20483" name="Content Placeholder 2"/>
          <p:cNvSpPr>
            <a:spLocks noGrp="1"/>
          </p:cNvSpPr>
          <p:nvPr>
            <p:ph idx="1"/>
          </p:nvPr>
        </p:nvSpPr>
        <p:spPr>
          <a:xfrm>
            <a:off x="838200" y="1676400"/>
            <a:ext cx="7886700" cy="4351338"/>
          </a:xfrm>
        </p:spPr>
        <p:txBody>
          <a:bodyPr>
            <a:normAutofit/>
          </a:bodyPr>
          <a:lstStyle/>
          <a:p>
            <a:pPr eaLnBrk="1" hangingPunct="1"/>
            <a:r>
              <a:rPr lang="en-US" sz="2200" dirty="0" smtClean="0"/>
              <a:t>Originated in France by Alfred Binet.</a:t>
            </a:r>
          </a:p>
          <a:p>
            <a:pPr eaLnBrk="1" hangingPunct="1"/>
            <a:r>
              <a:rPr lang="en-US" sz="2200" dirty="0" smtClean="0"/>
              <a:t>IQ was calculated as chronological age divided by mental age, then multiplied by 100, with average scores being 100.</a:t>
            </a:r>
          </a:p>
          <a:p>
            <a:pPr eaLnBrk="1" hangingPunct="1"/>
            <a:r>
              <a:rPr lang="en-US" sz="2200" dirty="0" smtClean="0"/>
              <a:t>Binet argued that IQ scores could change.</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p:cNvSpPr>
            <a:spLocks noGrp="1"/>
          </p:cNvSpPr>
          <p:nvPr>
            <p:ph type="title"/>
          </p:nvPr>
        </p:nvSpPr>
        <p:spPr>
          <a:xfrm>
            <a:off x="914400" y="410368"/>
            <a:ext cx="7886700" cy="1325563"/>
          </a:xfrm>
        </p:spPr>
        <p:txBody>
          <a:bodyPr>
            <a:normAutofit/>
          </a:bodyPr>
          <a:lstStyle/>
          <a:p>
            <a:r>
              <a:rPr lang="en-US" sz="3600" dirty="0">
                <a:solidFill>
                  <a:srgbClr val="CF5716"/>
                </a:solidFill>
              </a:rPr>
              <a:t>The IQ </a:t>
            </a:r>
            <a:r>
              <a:rPr lang="en-US" sz="3600" dirty="0" smtClean="0">
                <a:solidFill>
                  <a:srgbClr val="CF5716"/>
                </a:solidFill>
              </a:rPr>
              <a:t>testing era</a:t>
            </a:r>
            <a:endParaRPr lang="en-US" sz="3600" dirty="0">
              <a:solidFill>
                <a:srgbClr val="CF5716"/>
              </a:solidFill>
            </a:endParaRPr>
          </a:p>
        </p:txBody>
      </p:sp>
      <p:sp>
        <p:nvSpPr>
          <p:cNvPr id="21507" name="Content Placeholder 2"/>
          <p:cNvSpPr>
            <a:spLocks noGrp="1"/>
          </p:cNvSpPr>
          <p:nvPr>
            <p:ph idx="1"/>
          </p:nvPr>
        </p:nvSpPr>
        <p:spPr>
          <a:xfrm>
            <a:off x="931817" y="1762057"/>
            <a:ext cx="7886700" cy="4351338"/>
          </a:xfrm>
        </p:spPr>
        <p:txBody>
          <a:bodyPr>
            <a:normAutofit/>
          </a:bodyPr>
          <a:lstStyle/>
          <a:p>
            <a:r>
              <a:rPr lang="en-US" sz="2200" dirty="0"/>
              <a:t>H. H. Goddard</a:t>
            </a:r>
          </a:p>
          <a:p>
            <a:pPr lvl="1"/>
            <a:r>
              <a:rPr lang="en-US" sz="2200" dirty="0"/>
              <a:t>Used IQ </a:t>
            </a:r>
            <a:r>
              <a:rPr lang="en-US" sz="2200" dirty="0" smtClean="0"/>
              <a:t>tests </a:t>
            </a:r>
            <a:r>
              <a:rPr lang="en-US" sz="2200" dirty="0"/>
              <a:t>in the </a:t>
            </a:r>
            <a:r>
              <a:rPr lang="en-US" sz="2200" dirty="0" smtClean="0"/>
              <a:t>United States for </a:t>
            </a:r>
            <a:r>
              <a:rPr lang="en-US" sz="2200" dirty="0"/>
              <a:t>purposes of deporting, incapacitating, sterilizing, and otherwise ridding society of </a:t>
            </a:r>
            <a:r>
              <a:rPr lang="en-US" sz="2200" dirty="0" smtClean="0"/>
              <a:t>low-IQ </a:t>
            </a:r>
            <a:r>
              <a:rPr lang="en-US" sz="2200" dirty="0"/>
              <a:t>individuals.</a:t>
            </a:r>
          </a:p>
          <a:p>
            <a:pPr lvl="1"/>
            <a:r>
              <a:rPr lang="en-US" sz="2200" dirty="0"/>
              <a:t>Argued that IQ scores were static or innate.</a:t>
            </a:r>
          </a:p>
          <a:p>
            <a:pPr lvl="1"/>
            <a:r>
              <a:rPr lang="en-US" sz="2200" dirty="0" smtClean="0"/>
              <a:t>Labeled low IQ as “feeble-mindedness.”</a:t>
            </a:r>
          </a:p>
          <a:p>
            <a:pPr lvl="2"/>
            <a:r>
              <a:rPr lang="en-US" sz="2200" dirty="0" smtClean="0"/>
              <a:t>Levels</a:t>
            </a:r>
            <a:r>
              <a:rPr lang="en-US" sz="2200" dirty="0"/>
              <a:t> </a:t>
            </a:r>
            <a:r>
              <a:rPr lang="en-US" sz="2200" dirty="0" smtClean="0"/>
              <a:t>(in order from the highest to the lowest intelligence)</a:t>
            </a:r>
          </a:p>
          <a:p>
            <a:pPr lvl="3"/>
            <a:r>
              <a:rPr lang="en-US" sz="2200" dirty="0" smtClean="0"/>
              <a:t>Morons</a:t>
            </a:r>
          </a:p>
          <a:p>
            <a:pPr lvl="3"/>
            <a:r>
              <a:rPr lang="en-US" sz="2200" dirty="0" smtClean="0"/>
              <a:t>Imbeciles</a:t>
            </a:r>
          </a:p>
          <a:p>
            <a:pPr lvl="3"/>
            <a:r>
              <a:rPr lang="en-US" sz="2200" dirty="0" smtClean="0"/>
              <a:t>Idiots</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title"/>
          </p:nvPr>
        </p:nvSpPr>
        <p:spPr>
          <a:xfrm>
            <a:off x="879566" y="304800"/>
            <a:ext cx="7886700" cy="838200"/>
          </a:xfrm>
        </p:spPr>
        <p:txBody>
          <a:bodyPr>
            <a:normAutofit/>
          </a:bodyPr>
          <a:lstStyle/>
          <a:p>
            <a:pPr eaLnBrk="1" hangingPunct="1"/>
            <a:r>
              <a:rPr lang="en-US" sz="3600" dirty="0" smtClean="0">
                <a:solidFill>
                  <a:srgbClr val="CF5716"/>
                </a:solidFill>
              </a:rPr>
              <a:t>Early biological theories of behavior</a:t>
            </a:r>
          </a:p>
        </p:txBody>
      </p:sp>
      <p:sp>
        <p:nvSpPr>
          <p:cNvPr id="7171" name="Content Placeholder 2"/>
          <p:cNvSpPr>
            <a:spLocks noGrp="1"/>
          </p:cNvSpPr>
          <p:nvPr>
            <p:ph idx="1"/>
          </p:nvPr>
        </p:nvSpPr>
        <p:spPr>
          <a:xfrm>
            <a:off x="914400" y="1828800"/>
            <a:ext cx="7886700" cy="4351338"/>
          </a:xfrm>
        </p:spPr>
        <p:txBody>
          <a:bodyPr>
            <a:normAutofit/>
          </a:bodyPr>
          <a:lstStyle/>
          <a:p>
            <a:pPr eaLnBrk="1" hangingPunct="1"/>
            <a:r>
              <a:rPr lang="en-US" sz="2200" dirty="0" smtClean="0"/>
              <a:t>Primarily focused on the fact that certain individuals or groups tend to offend more than others, and that such “inferior” individuals should be controlled or even eliminated.</a:t>
            </a:r>
          </a:p>
          <a:p>
            <a:pPr eaLnBrk="1" hangingPunct="1"/>
            <a:r>
              <a:rPr lang="en-US" sz="2200" dirty="0" smtClean="0"/>
              <a:t>Eugenics</a:t>
            </a:r>
          </a:p>
          <a:p>
            <a:pPr lvl="1"/>
            <a:r>
              <a:rPr lang="en-US" sz="2200" dirty="0" smtClean="0"/>
              <a:t>The study and policies related to the improvement of the human race via control over selective reproduction</a:t>
            </a:r>
          </a:p>
          <a:p>
            <a:r>
              <a:rPr lang="en-US" sz="2200" dirty="0"/>
              <a:t>In the early to mid-1800s</a:t>
            </a:r>
            <a:endParaRPr lang="en-US" sz="2200" dirty="0" smtClean="0"/>
          </a:p>
          <a:p>
            <a:pPr lvl="1"/>
            <a:endParaRPr lang="en-US" sz="2200" dirty="0" smtClean="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title"/>
          </p:nvPr>
        </p:nvSpPr>
        <p:spPr>
          <a:xfrm>
            <a:off x="914400" y="304801"/>
            <a:ext cx="7886700" cy="838200"/>
          </a:xfrm>
        </p:spPr>
        <p:txBody>
          <a:bodyPr>
            <a:normAutofit/>
          </a:bodyPr>
          <a:lstStyle/>
          <a:p>
            <a:r>
              <a:rPr lang="en-US" sz="3600" dirty="0">
                <a:solidFill>
                  <a:srgbClr val="CF5716"/>
                </a:solidFill>
              </a:rPr>
              <a:t>The IQ </a:t>
            </a:r>
            <a:r>
              <a:rPr lang="en-US" sz="3600" dirty="0" smtClean="0">
                <a:solidFill>
                  <a:srgbClr val="CF5716"/>
                </a:solidFill>
              </a:rPr>
              <a:t>testing era</a:t>
            </a:r>
          </a:p>
        </p:txBody>
      </p:sp>
      <p:sp>
        <p:nvSpPr>
          <p:cNvPr id="22531" name="Content Placeholder 2"/>
          <p:cNvSpPr>
            <a:spLocks noGrp="1"/>
          </p:cNvSpPr>
          <p:nvPr>
            <p:ph idx="1"/>
          </p:nvPr>
        </p:nvSpPr>
        <p:spPr>
          <a:xfrm>
            <a:off x="914400" y="1676400"/>
            <a:ext cx="7886700" cy="4351338"/>
          </a:xfrm>
        </p:spPr>
        <p:txBody>
          <a:bodyPr>
            <a:normAutofit/>
          </a:bodyPr>
          <a:lstStyle/>
          <a:p>
            <a:pPr eaLnBrk="1" hangingPunct="1"/>
            <a:r>
              <a:rPr lang="en-US" sz="2200" dirty="0" smtClean="0"/>
              <a:t>H. H. Goddard</a:t>
            </a:r>
          </a:p>
          <a:p>
            <a:pPr lvl="1"/>
            <a:r>
              <a:rPr lang="en-US" sz="2200" dirty="0" smtClean="0"/>
              <a:t>The biggest threat to the progress of humanity was the existence of morons.</a:t>
            </a:r>
          </a:p>
          <a:p>
            <a:pPr lvl="1"/>
            <a:r>
              <a:rPr lang="en-US" sz="2200" dirty="0" smtClean="0"/>
              <a:t>Was proud of the increase in the deportations of potential immigrants to the United States.</a:t>
            </a:r>
          </a:p>
          <a:p>
            <a:pPr lvl="1"/>
            <a:r>
              <a:rPr lang="en-US" sz="2200" dirty="0" smtClean="0"/>
              <a:t>Realized his policy recommendations were not based on accurate science.</a:t>
            </a:r>
          </a:p>
          <a:p>
            <a:pPr lvl="2"/>
            <a:r>
              <a:rPr lang="en-US" sz="2200" dirty="0" smtClean="0"/>
              <a:t>Lowered the score for feeble-minded from a mental age of 12 to a mental age of 8.  </a:t>
            </a:r>
          </a:p>
          <a:p>
            <a:pPr lvl="1"/>
            <a:r>
              <a:rPr lang="en-US" sz="2200" dirty="0" smtClean="0"/>
              <a:t>Toward the end of his career he admitted that intelligence could be improved.</a:t>
            </a: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1"/>
          <p:cNvSpPr>
            <a:spLocks noGrp="1"/>
          </p:cNvSpPr>
          <p:nvPr>
            <p:ph type="title"/>
          </p:nvPr>
        </p:nvSpPr>
        <p:spPr>
          <a:xfrm>
            <a:off x="914400" y="381000"/>
            <a:ext cx="7886700" cy="701674"/>
          </a:xfrm>
        </p:spPr>
        <p:txBody>
          <a:bodyPr>
            <a:normAutofit/>
          </a:bodyPr>
          <a:lstStyle/>
          <a:p>
            <a:r>
              <a:rPr lang="en-US" sz="3600" dirty="0">
                <a:solidFill>
                  <a:srgbClr val="CF5716"/>
                </a:solidFill>
              </a:rPr>
              <a:t>The IQ </a:t>
            </a:r>
            <a:r>
              <a:rPr lang="en-US" sz="3600" dirty="0" smtClean="0">
                <a:solidFill>
                  <a:srgbClr val="CF5716"/>
                </a:solidFill>
              </a:rPr>
              <a:t>testing era</a:t>
            </a:r>
          </a:p>
        </p:txBody>
      </p:sp>
      <p:sp>
        <p:nvSpPr>
          <p:cNvPr id="23555" name="Content Placeholder 2"/>
          <p:cNvSpPr>
            <a:spLocks noGrp="1"/>
          </p:cNvSpPr>
          <p:nvPr>
            <p:ph idx="1"/>
          </p:nvPr>
        </p:nvSpPr>
        <p:spPr>
          <a:xfrm>
            <a:off x="914400" y="1676400"/>
            <a:ext cx="7886700" cy="4351338"/>
          </a:xfrm>
        </p:spPr>
        <p:txBody>
          <a:bodyPr>
            <a:normAutofit/>
          </a:bodyPr>
          <a:lstStyle/>
          <a:p>
            <a:pPr eaLnBrk="1" hangingPunct="1"/>
            <a:r>
              <a:rPr lang="en-US" sz="2200" i="1" dirty="0" smtClean="0"/>
              <a:t>Buck v. Bell</a:t>
            </a:r>
            <a:r>
              <a:rPr lang="en-US" sz="2200" dirty="0" smtClean="0"/>
              <a:t> (1927)</a:t>
            </a:r>
          </a:p>
          <a:p>
            <a:pPr lvl="1"/>
            <a:r>
              <a:rPr lang="en-US" sz="2200" dirty="0" smtClean="0"/>
              <a:t>Discussed the issue of sterilizing individuals who had scored, or whose parents had scored, as mentally deficient on intelligence scales.  </a:t>
            </a:r>
          </a:p>
          <a:p>
            <a:pPr lvl="1"/>
            <a:r>
              <a:rPr lang="en-US" sz="2200" dirty="0" smtClean="0"/>
              <a:t>The Supreme Court upheld the use of sterilization for the purposes of limiting reproduction among individuals who were deemed as being “feeble-minded.”</a:t>
            </a: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1"/>
          <p:cNvSpPr>
            <a:spLocks noGrp="1"/>
          </p:cNvSpPr>
          <p:nvPr>
            <p:ph type="title"/>
          </p:nvPr>
        </p:nvSpPr>
        <p:spPr>
          <a:xfrm>
            <a:off x="914400" y="304801"/>
            <a:ext cx="7886700" cy="838200"/>
          </a:xfrm>
        </p:spPr>
        <p:txBody>
          <a:bodyPr/>
          <a:lstStyle/>
          <a:p>
            <a:r>
              <a:rPr lang="en-US" dirty="0">
                <a:solidFill>
                  <a:srgbClr val="CF5716"/>
                </a:solidFill>
              </a:rPr>
              <a:t>The IQ </a:t>
            </a:r>
            <a:r>
              <a:rPr lang="en-US" dirty="0" smtClean="0">
                <a:solidFill>
                  <a:srgbClr val="CF5716"/>
                </a:solidFill>
              </a:rPr>
              <a:t>testing era</a:t>
            </a:r>
          </a:p>
        </p:txBody>
      </p:sp>
      <p:sp>
        <p:nvSpPr>
          <p:cNvPr id="24579" name="Content Placeholder 2"/>
          <p:cNvSpPr>
            <a:spLocks noGrp="1"/>
          </p:cNvSpPr>
          <p:nvPr>
            <p:ph idx="1"/>
          </p:nvPr>
        </p:nvSpPr>
        <p:spPr>
          <a:xfrm>
            <a:off x="914400" y="1752600"/>
            <a:ext cx="7886700" cy="4351338"/>
          </a:xfrm>
        </p:spPr>
        <p:txBody>
          <a:bodyPr>
            <a:normAutofit/>
          </a:bodyPr>
          <a:lstStyle/>
          <a:p>
            <a:pPr eaLnBrk="1" hangingPunct="1"/>
            <a:r>
              <a:rPr lang="en-US" sz="2200" dirty="0" smtClean="0"/>
              <a:t>Travis Hirschi and Michael Hindelang examined the effect of intelligence on youths in the 1970s.</a:t>
            </a:r>
          </a:p>
          <a:p>
            <a:pPr lvl="1"/>
            <a:r>
              <a:rPr lang="en-US" sz="2200" dirty="0" smtClean="0"/>
              <a:t>They found that even among youth in the same race and social class, intelligence has a significant effect on delinquency and criminality among individuals.</a:t>
            </a:r>
          </a:p>
          <a:p>
            <a:pPr lvl="1"/>
            <a:r>
              <a:rPr lang="en-US" sz="2200" dirty="0" smtClean="0"/>
              <a:t>Showed that the IQs of delinquents or criminals are approximately 10 points lower than those of noncriminals.</a:t>
            </a: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tle 1"/>
          <p:cNvSpPr>
            <a:spLocks noGrp="1"/>
          </p:cNvSpPr>
          <p:nvPr>
            <p:ph type="title"/>
          </p:nvPr>
        </p:nvSpPr>
        <p:spPr>
          <a:xfrm>
            <a:off x="914400" y="381000"/>
            <a:ext cx="7886700" cy="854074"/>
          </a:xfrm>
        </p:spPr>
        <p:txBody>
          <a:bodyPr/>
          <a:lstStyle/>
          <a:p>
            <a:pPr eaLnBrk="1" hangingPunct="1"/>
            <a:r>
              <a:rPr lang="en-US" dirty="0" smtClean="0">
                <a:solidFill>
                  <a:srgbClr val="CF5716"/>
                </a:solidFill>
              </a:rPr>
              <a:t>Sheldon’s model of somatotyping</a:t>
            </a:r>
          </a:p>
        </p:txBody>
      </p:sp>
      <p:sp>
        <p:nvSpPr>
          <p:cNvPr id="25603" name="Content Placeholder 2"/>
          <p:cNvSpPr>
            <a:spLocks noGrp="1"/>
          </p:cNvSpPr>
          <p:nvPr>
            <p:ph idx="1"/>
          </p:nvPr>
        </p:nvSpPr>
        <p:spPr>
          <a:xfrm>
            <a:off x="938349" y="1752600"/>
            <a:ext cx="7886700" cy="4351338"/>
          </a:xfrm>
        </p:spPr>
        <p:txBody>
          <a:bodyPr>
            <a:normAutofit/>
          </a:bodyPr>
          <a:lstStyle/>
          <a:p>
            <a:pPr eaLnBrk="1" hangingPunct="1"/>
            <a:r>
              <a:rPr lang="en-US" sz="2200" dirty="0" smtClean="0"/>
              <a:t>Body types</a:t>
            </a:r>
          </a:p>
          <a:p>
            <a:pPr lvl="1"/>
            <a:r>
              <a:rPr lang="en-US" sz="2200" dirty="0" smtClean="0"/>
              <a:t>Endomorphic (obese)</a:t>
            </a:r>
          </a:p>
          <a:p>
            <a:pPr lvl="1"/>
            <a:r>
              <a:rPr lang="en-US" sz="2200" dirty="0" smtClean="0"/>
              <a:t>Mesomorphic (athletic or muscular)</a:t>
            </a:r>
          </a:p>
          <a:p>
            <a:pPr lvl="1"/>
            <a:r>
              <a:rPr lang="en-US" sz="2200" dirty="0" smtClean="0"/>
              <a:t>Ectomorphic (thin)</a:t>
            </a:r>
          </a:p>
          <a:p>
            <a:r>
              <a:rPr lang="en-US" sz="2200" dirty="0" smtClean="0"/>
              <a:t>Each body type was measured on a scale of 1</a:t>
            </a:r>
            <a:r>
              <a:rPr lang="en-US" sz="2400" dirty="0" smtClean="0"/>
              <a:t>–</a:t>
            </a:r>
            <a:r>
              <a:rPr lang="en-US" sz="2200" dirty="0" smtClean="0"/>
              <a:t>7, with 7 being the highest score.</a:t>
            </a:r>
          </a:p>
          <a:p>
            <a:pPr lvl="1"/>
            <a:r>
              <a:rPr lang="en-US" sz="2200" dirty="0" smtClean="0"/>
              <a:t>Each somatotype had the following order: endomorphy, mesomorphy, and ectomorphy.</a:t>
            </a: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228600"/>
            <a:ext cx="7886700" cy="1325563"/>
          </a:xfrm>
        </p:spPr>
        <p:txBody>
          <a:bodyPr>
            <a:normAutofit/>
          </a:bodyPr>
          <a:lstStyle/>
          <a:p>
            <a:r>
              <a:rPr lang="en-US" sz="3600" dirty="0">
                <a:solidFill>
                  <a:srgbClr val="CF5716"/>
                </a:solidFill>
              </a:rPr>
              <a:t>Sheldon’s </a:t>
            </a:r>
            <a:r>
              <a:rPr lang="en-US" sz="3600" dirty="0" smtClean="0">
                <a:solidFill>
                  <a:srgbClr val="CF5716"/>
                </a:solidFill>
              </a:rPr>
              <a:t>model </a:t>
            </a:r>
            <a:r>
              <a:rPr lang="en-US" sz="3600" dirty="0">
                <a:solidFill>
                  <a:srgbClr val="CF5716"/>
                </a:solidFill>
              </a:rPr>
              <a:t>of </a:t>
            </a:r>
            <a:r>
              <a:rPr lang="en-US" sz="3600" dirty="0" smtClean="0">
                <a:solidFill>
                  <a:srgbClr val="CF5716"/>
                </a:solidFill>
              </a:rPr>
              <a:t>somatotyping</a:t>
            </a:r>
            <a:endParaRPr lang="en-US" sz="3600" dirty="0"/>
          </a:p>
        </p:txBody>
      </p:sp>
      <p:sp>
        <p:nvSpPr>
          <p:cNvPr id="3" name="Content Placeholder 2"/>
          <p:cNvSpPr>
            <a:spLocks noGrp="1"/>
          </p:cNvSpPr>
          <p:nvPr>
            <p:ph idx="1"/>
          </p:nvPr>
        </p:nvSpPr>
        <p:spPr>
          <a:xfrm>
            <a:off x="914400" y="1847851"/>
            <a:ext cx="7886700" cy="4351338"/>
          </a:xfrm>
        </p:spPr>
        <p:txBody>
          <a:bodyPr/>
          <a:lstStyle/>
          <a:p>
            <a:r>
              <a:rPr lang="en-US" sz="2200" dirty="0" smtClean="0"/>
              <a:t>Body types matched personality traits or temperaments.</a:t>
            </a:r>
          </a:p>
          <a:p>
            <a:pPr lvl="1"/>
            <a:r>
              <a:rPr lang="en-US" sz="2200" dirty="0" smtClean="0"/>
              <a:t>Viscerotonic</a:t>
            </a:r>
          </a:p>
          <a:p>
            <a:pPr lvl="2"/>
            <a:r>
              <a:rPr lang="en-US" sz="2200" dirty="0" smtClean="0"/>
              <a:t>Endomorphic individuals tended to be more jolly or lazy.</a:t>
            </a:r>
          </a:p>
          <a:p>
            <a:pPr lvl="1"/>
            <a:r>
              <a:rPr lang="en-US" sz="2200" dirty="0" smtClean="0"/>
              <a:t>Somototonic</a:t>
            </a:r>
          </a:p>
          <a:p>
            <a:pPr lvl="2"/>
            <a:r>
              <a:rPr lang="en-US" sz="2200" dirty="0" smtClean="0"/>
              <a:t>Mesomorphic individuals tended to be risk takers and aggressive.</a:t>
            </a:r>
          </a:p>
          <a:p>
            <a:pPr lvl="1"/>
            <a:r>
              <a:rPr lang="en-US" sz="2200" dirty="0" smtClean="0"/>
              <a:t>Cerebrotonic</a:t>
            </a:r>
          </a:p>
          <a:p>
            <a:pPr lvl="2"/>
            <a:r>
              <a:rPr lang="en-US" sz="2200" dirty="0" smtClean="0"/>
              <a:t>Ectomorphic individuals tended to be introverted and shy.</a:t>
            </a:r>
          </a:p>
          <a:p>
            <a:r>
              <a:rPr lang="en-US" sz="2200" dirty="0" smtClean="0"/>
              <a:t>Mesomorphs had the highest propensity toward criminality</a:t>
            </a:r>
            <a:r>
              <a:rPr lang="en-US" dirty="0" smtClean="0"/>
              <a:t>.</a:t>
            </a:r>
            <a:endParaRPr lang="en-US" dirty="0"/>
          </a:p>
        </p:txBody>
      </p:sp>
    </p:spTree>
    <p:extLst>
      <p:ext uri="{BB962C8B-B14F-4D97-AF65-F5344CB8AC3E}">
        <p14:creationId xmlns:p14="http://schemas.microsoft.com/office/powerpoint/2010/main" val="22504574"/>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307611"/>
            <a:ext cx="7886700" cy="1325563"/>
          </a:xfrm>
        </p:spPr>
        <p:txBody>
          <a:bodyPr>
            <a:normAutofit/>
          </a:bodyPr>
          <a:lstStyle/>
          <a:p>
            <a:r>
              <a:rPr lang="en-US" sz="3600" dirty="0">
                <a:solidFill>
                  <a:srgbClr val="CF5716"/>
                </a:solidFill>
              </a:rPr>
              <a:t>Policy implications</a:t>
            </a:r>
          </a:p>
        </p:txBody>
      </p:sp>
      <p:sp>
        <p:nvSpPr>
          <p:cNvPr id="3" name="Content Placeholder 2"/>
          <p:cNvSpPr>
            <a:spLocks noGrp="1"/>
          </p:cNvSpPr>
          <p:nvPr>
            <p:ph idx="1"/>
          </p:nvPr>
        </p:nvSpPr>
        <p:spPr>
          <a:xfrm>
            <a:off x="914400" y="1835512"/>
            <a:ext cx="7886700" cy="4351338"/>
          </a:xfrm>
        </p:spPr>
        <p:txBody>
          <a:bodyPr>
            <a:normAutofit/>
          </a:bodyPr>
          <a:lstStyle/>
          <a:p>
            <a:r>
              <a:rPr lang="en-US" sz="2200" dirty="0" smtClean="0"/>
              <a:t>Medical screening at birth and in early childhood, especially regarding minor physical anomalies.</a:t>
            </a:r>
          </a:p>
          <a:p>
            <a:r>
              <a:rPr lang="en-US" sz="2200" dirty="0" smtClean="0"/>
              <a:t>Having same-sex classes for children in school.</a:t>
            </a:r>
          </a:p>
          <a:p>
            <a:r>
              <a:rPr lang="en-US" sz="2200" dirty="0" smtClean="0"/>
              <a:t>More screening should be done regarding the IQ and aptitude levels of young children to identify which children require extra attention.</a:t>
            </a:r>
            <a:endParaRPr lang="en-US" sz="2200" dirty="0"/>
          </a:p>
        </p:txBody>
      </p:sp>
    </p:spTree>
    <p:extLst>
      <p:ext uri="{BB962C8B-B14F-4D97-AF65-F5344CB8AC3E}">
        <p14:creationId xmlns:p14="http://schemas.microsoft.com/office/powerpoint/2010/main" val="217683595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p:nvPr>
        </p:nvSpPr>
        <p:spPr>
          <a:xfrm>
            <a:off x="914400" y="381000"/>
            <a:ext cx="7886700" cy="609600"/>
          </a:xfrm>
        </p:spPr>
        <p:txBody>
          <a:bodyPr>
            <a:normAutofit/>
          </a:bodyPr>
          <a:lstStyle/>
          <a:p>
            <a:r>
              <a:rPr lang="en-US" sz="3600" dirty="0" smtClean="0">
                <a:solidFill>
                  <a:srgbClr val="CF5716"/>
                </a:solidFill>
              </a:rPr>
              <a:t>Craniometry</a:t>
            </a:r>
          </a:p>
        </p:txBody>
      </p:sp>
      <p:sp>
        <p:nvSpPr>
          <p:cNvPr id="9219" name="Content Placeholder 2"/>
          <p:cNvSpPr>
            <a:spLocks noGrp="1"/>
          </p:cNvSpPr>
          <p:nvPr>
            <p:ph idx="1"/>
          </p:nvPr>
        </p:nvSpPr>
        <p:spPr>
          <a:xfrm>
            <a:off x="914400" y="1676400"/>
            <a:ext cx="7886700" cy="4351338"/>
          </a:xfrm>
        </p:spPr>
        <p:txBody>
          <a:bodyPr>
            <a:normAutofit/>
          </a:bodyPr>
          <a:lstStyle/>
          <a:p>
            <a:pPr eaLnBrk="1" hangingPunct="1"/>
            <a:r>
              <a:rPr lang="en-US" sz="2200" dirty="0" smtClean="0"/>
              <a:t>Definition</a:t>
            </a:r>
          </a:p>
          <a:p>
            <a:pPr lvl="1"/>
            <a:r>
              <a:rPr lang="en-US" sz="2200" dirty="0" smtClean="0"/>
              <a:t>The belief that the size of the brain or skull represented the superiority or inferiority of certain individuals or ethnic/racial groups</a:t>
            </a:r>
          </a:p>
          <a:p>
            <a:r>
              <a:rPr lang="en-US" sz="2200" dirty="0" smtClean="0"/>
              <a:t>Different ways to measure</a:t>
            </a:r>
          </a:p>
          <a:p>
            <a:pPr lvl="1"/>
            <a:r>
              <a:rPr lang="en-US" sz="2200" dirty="0" smtClean="0"/>
              <a:t>Living: Measure the circumference of the skull.</a:t>
            </a:r>
          </a:p>
          <a:p>
            <a:pPr lvl="1"/>
            <a:r>
              <a:rPr lang="en-US" sz="2200" dirty="0" smtClean="0"/>
              <a:t>Recently dead: Measure the weight or volume of the brains.</a:t>
            </a:r>
          </a:p>
          <a:p>
            <a:pPr lvl="1"/>
            <a:r>
              <a:rPr lang="en-US" sz="2200" dirty="0" smtClean="0"/>
              <a:t>Had died long before: Pour some type of seeds into the skull area and then measure the volume of the skull by pouring the seeds into a graduated cylinder.</a:t>
            </a:r>
          </a:p>
          <a:p>
            <a:pPr lvl="2"/>
            <a:r>
              <a:rPr lang="en-US" sz="2200" dirty="0" smtClean="0"/>
              <a:t>Later they used buckshot or ball bearings.</a:t>
            </a:r>
          </a:p>
          <a:p>
            <a:pPr eaLnBrk="1" hangingPunct="1"/>
            <a:endParaRPr lang="en-US" sz="2200" dirty="0" smtClean="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a:xfrm>
            <a:off x="914400" y="228601"/>
            <a:ext cx="7886700" cy="990600"/>
          </a:xfrm>
        </p:spPr>
        <p:txBody>
          <a:bodyPr>
            <a:normAutofit/>
          </a:bodyPr>
          <a:lstStyle/>
          <a:p>
            <a:r>
              <a:rPr lang="en-US" sz="3600" dirty="0">
                <a:solidFill>
                  <a:srgbClr val="CF5716"/>
                </a:solidFill>
              </a:rPr>
              <a:t>Craniometry</a:t>
            </a:r>
          </a:p>
        </p:txBody>
      </p:sp>
      <p:sp>
        <p:nvSpPr>
          <p:cNvPr id="10243" name="Content Placeholder 2"/>
          <p:cNvSpPr>
            <a:spLocks noGrp="1"/>
          </p:cNvSpPr>
          <p:nvPr>
            <p:ph idx="1"/>
          </p:nvPr>
        </p:nvSpPr>
        <p:spPr>
          <a:xfrm>
            <a:off x="936171" y="1676400"/>
            <a:ext cx="7886700" cy="4351338"/>
          </a:xfrm>
        </p:spPr>
        <p:txBody>
          <a:bodyPr>
            <a:normAutofit/>
          </a:bodyPr>
          <a:lstStyle/>
          <a:p>
            <a:r>
              <a:rPr lang="en-US" sz="2200" dirty="0" smtClean="0"/>
              <a:t>Subjects of white, Western European descent tended to show far more superiority over other ethnic groups.</a:t>
            </a:r>
          </a:p>
          <a:p>
            <a:r>
              <a:rPr lang="en-US" sz="2200" dirty="0" smtClean="0"/>
              <a:t>Front portion of brain (genu): larger in superior individuals/groups.</a:t>
            </a:r>
          </a:p>
          <a:p>
            <a:r>
              <a:rPr lang="en-US" sz="2200" dirty="0" smtClean="0"/>
              <a:t>Hind portion of brain (splenium): larger in lesser individuals/groups.</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228601"/>
            <a:ext cx="7886700" cy="685800"/>
          </a:xfrm>
        </p:spPr>
        <p:txBody>
          <a:bodyPr>
            <a:normAutofit/>
          </a:bodyPr>
          <a:lstStyle/>
          <a:p>
            <a:r>
              <a:rPr lang="en-US" sz="3600" dirty="0">
                <a:solidFill>
                  <a:srgbClr val="CF5716"/>
                </a:solidFill>
              </a:rPr>
              <a:t>Craniometry</a:t>
            </a:r>
            <a:endParaRPr lang="en-US" sz="3600" dirty="0"/>
          </a:p>
        </p:txBody>
      </p:sp>
      <p:sp>
        <p:nvSpPr>
          <p:cNvPr id="3" name="Content Placeholder 2"/>
          <p:cNvSpPr>
            <a:spLocks noGrp="1"/>
          </p:cNvSpPr>
          <p:nvPr>
            <p:ph idx="1"/>
          </p:nvPr>
        </p:nvSpPr>
        <p:spPr>
          <a:xfrm>
            <a:off x="914400" y="1524000"/>
            <a:ext cx="7886700" cy="4351338"/>
          </a:xfrm>
        </p:spPr>
        <p:txBody>
          <a:bodyPr>
            <a:normAutofit/>
          </a:bodyPr>
          <a:lstStyle/>
          <a:p>
            <a:r>
              <a:rPr lang="en-US" sz="2200" dirty="0" smtClean="0"/>
              <a:t>Bias</a:t>
            </a:r>
          </a:p>
          <a:p>
            <a:pPr lvl="1"/>
            <a:r>
              <a:rPr lang="en-US" sz="2200" dirty="0" smtClean="0"/>
              <a:t>Knew which brains/skulls were of which ethnic/racial group before they were measured, making for an unethical and improper methodology of craniometry.</a:t>
            </a:r>
          </a:p>
          <a:p>
            <a:r>
              <a:rPr lang="en-US" sz="2200" dirty="0" smtClean="0"/>
              <a:t>Studies done without knowing which skulls/brains were from certain ethnic/racial groups showed only a small correlation between size of the skull/brain with certain behaviors or personality.</a:t>
            </a:r>
          </a:p>
        </p:txBody>
      </p:sp>
    </p:spTree>
    <p:extLst>
      <p:ext uri="{BB962C8B-B14F-4D97-AF65-F5344CB8AC3E}">
        <p14:creationId xmlns:p14="http://schemas.microsoft.com/office/powerpoint/2010/main" val="168651080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a:xfrm>
            <a:off x="914400" y="304800"/>
            <a:ext cx="7886700" cy="854074"/>
          </a:xfrm>
        </p:spPr>
        <p:txBody>
          <a:bodyPr>
            <a:normAutofit/>
          </a:bodyPr>
          <a:lstStyle/>
          <a:p>
            <a:r>
              <a:rPr lang="en-US" sz="3600" dirty="0">
                <a:solidFill>
                  <a:srgbClr val="CF5716"/>
                </a:solidFill>
              </a:rPr>
              <a:t>Phrenology</a:t>
            </a:r>
          </a:p>
        </p:txBody>
      </p:sp>
      <p:sp>
        <p:nvSpPr>
          <p:cNvPr id="11267" name="Content Placeholder 2"/>
          <p:cNvSpPr>
            <a:spLocks noGrp="1"/>
          </p:cNvSpPr>
          <p:nvPr>
            <p:ph idx="1"/>
          </p:nvPr>
        </p:nvSpPr>
        <p:spPr>
          <a:xfrm>
            <a:off x="892628" y="1524000"/>
            <a:ext cx="8098971" cy="5334000"/>
          </a:xfrm>
        </p:spPr>
        <p:txBody>
          <a:bodyPr>
            <a:normAutofit/>
          </a:bodyPr>
          <a:lstStyle/>
          <a:p>
            <a:pPr eaLnBrk="1" hangingPunct="1"/>
            <a:r>
              <a:rPr lang="en-US" sz="2200" dirty="0" smtClean="0"/>
              <a:t>Definition</a:t>
            </a:r>
          </a:p>
          <a:p>
            <a:pPr lvl="1"/>
            <a:r>
              <a:rPr lang="en-US" sz="2200" dirty="0" smtClean="0"/>
              <a:t>The science of determining human dispositions based on distinctions in the skull, which are believed to conform to the shape of the brain.</a:t>
            </a:r>
            <a:endParaRPr lang="en-US" sz="2200" dirty="0"/>
          </a:p>
          <a:p>
            <a:r>
              <a:rPr lang="en-US" sz="2200" dirty="0" smtClean="0"/>
              <a:t>Assumed that a bump or abnormality on the skull directly related to an abnormality in the brain at that spot.</a:t>
            </a:r>
          </a:p>
        </p:txBody>
      </p:sp>
      <p:pic>
        <p:nvPicPr>
          <p:cNvPr id="2" name="Picture 1"/>
          <p:cNvPicPr>
            <a:picLocks noChangeAspect="1"/>
          </p:cNvPicPr>
          <p:nvPr/>
        </p:nvPicPr>
        <p:blipFill>
          <a:blip r:embed="rId2" cstate="print">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a:off x="6173430" y="3581400"/>
            <a:ext cx="2627670" cy="2920797"/>
          </a:xfrm>
          <a:prstGeom prst="rect">
            <a:avLst/>
          </a:prstGeom>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a:xfrm>
            <a:off x="914400" y="357685"/>
            <a:ext cx="7886700" cy="785315"/>
          </a:xfrm>
        </p:spPr>
        <p:txBody>
          <a:bodyPr>
            <a:normAutofit/>
          </a:bodyPr>
          <a:lstStyle/>
          <a:p>
            <a:r>
              <a:rPr lang="en-US" sz="3600" dirty="0">
                <a:solidFill>
                  <a:srgbClr val="CF5716"/>
                </a:solidFill>
              </a:rPr>
              <a:t>Phrenology</a:t>
            </a:r>
          </a:p>
        </p:txBody>
      </p:sp>
      <p:sp>
        <p:nvSpPr>
          <p:cNvPr id="12291" name="Content Placeholder 2"/>
          <p:cNvSpPr>
            <a:spLocks noGrp="1"/>
          </p:cNvSpPr>
          <p:nvPr>
            <p:ph idx="1"/>
          </p:nvPr>
        </p:nvSpPr>
        <p:spPr>
          <a:xfrm>
            <a:off x="914400" y="1608840"/>
            <a:ext cx="7886700" cy="4351338"/>
          </a:xfrm>
        </p:spPr>
        <p:txBody>
          <a:bodyPr>
            <a:normAutofit/>
          </a:bodyPr>
          <a:lstStyle/>
          <a:p>
            <a:pPr eaLnBrk="1" hangingPunct="1"/>
            <a:r>
              <a:rPr lang="en-US" sz="2200" dirty="0" smtClean="0"/>
              <a:t>Phrenology did get some things right.</a:t>
            </a:r>
          </a:p>
          <a:p>
            <a:pPr lvl="1"/>
            <a:r>
              <a:rPr lang="en-US" sz="2200" dirty="0" smtClean="0"/>
              <a:t>Certain parts of the brain are indeed responsible for specific tasks.</a:t>
            </a:r>
          </a:p>
          <a:p>
            <a:r>
              <a:rPr lang="en-US" sz="2200" dirty="0" smtClean="0"/>
              <a:t>But the extent to which they believed that bumps on the skull could indicate who would be most disposed to criminal behavior was inaccurate.</a:t>
            </a:r>
            <a:endParaRPr lang="en-US" sz="2200"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838200" y="320675"/>
            <a:ext cx="7886700" cy="593726"/>
          </a:xfrm>
        </p:spPr>
        <p:txBody>
          <a:bodyPr>
            <a:normAutofit/>
          </a:bodyPr>
          <a:lstStyle/>
          <a:p>
            <a:pPr eaLnBrk="1" hangingPunct="1"/>
            <a:r>
              <a:rPr lang="en-US" sz="3600" dirty="0" smtClean="0">
                <a:solidFill>
                  <a:srgbClr val="CF5716"/>
                </a:solidFill>
              </a:rPr>
              <a:t>Physiognomy</a:t>
            </a:r>
          </a:p>
        </p:txBody>
      </p:sp>
      <p:sp>
        <p:nvSpPr>
          <p:cNvPr id="13315" name="Content Placeholder 2"/>
          <p:cNvSpPr>
            <a:spLocks noGrp="1"/>
          </p:cNvSpPr>
          <p:nvPr>
            <p:ph idx="1"/>
          </p:nvPr>
        </p:nvSpPr>
        <p:spPr>
          <a:xfrm>
            <a:off x="914400" y="1524000"/>
            <a:ext cx="7886700" cy="4351338"/>
          </a:xfrm>
        </p:spPr>
        <p:txBody>
          <a:bodyPr>
            <a:normAutofit/>
          </a:bodyPr>
          <a:lstStyle/>
          <a:p>
            <a:pPr eaLnBrk="1" hangingPunct="1"/>
            <a:r>
              <a:rPr lang="en-US" sz="2200" dirty="0" smtClean="0"/>
              <a:t>Definition</a:t>
            </a:r>
          </a:p>
          <a:p>
            <a:pPr lvl="1"/>
            <a:r>
              <a:rPr lang="en-US" sz="2200" dirty="0" smtClean="0"/>
              <a:t>Study of facial and other bodily aspects in order to indicate developmental problems, such as criminality</a:t>
            </a:r>
          </a:p>
          <a:p>
            <a:pPr lvl="1"/>
            <a:r>
              <a:rPr lang="en-US" sz="2200" dirty="0" smtClean="0"/>
              <a:t>Early studies</a:t>
            </a:r>
          </a:p>
          <a:p>
            <a:pPr lvl="2"/>
            <a:r>
              <a:rPr lang="en-US" sz="2200" dirty="0" smtClean="0"/>
              <a:t>Focused on contrasting various racial/ethnic groups to each other in order to prove that certain groups or individuals were superior or inferior to others.</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914400" y="381000"/>
            <a:ext cx="7886700" cy="669926"/>
          </a:xfrm>
        </p:spPr>
        <p:txBody>
          <a:bodyPr>
            <a:normAutofit/>
          </a:bodyPr>
          <a:lstStyle/>
          <a:p>
            <a:pPr eaLnBrk="1" hangingPunct="1"/>
            <a:r>
              <a:rPr lang="en-US" sz="3600" dirty="0" smtClean="0">
                <a:solidFill>
                  <a:srgbClr val="CF5716"/>
                </a:solidFill>
              </a:rPr>
              <a:t>Physiognomy</a:t>
            </a:r>
          </a:p>
        </p:txBody>
      </p:sp>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43000" y="1219200"/>
            <a:ext cx="7010400" cy="5499020"/>
          </a:xfrm>
          <a:prstGeom prst="rect">
            <a:avLst/>
          </a:prstGeom>
        </p:spPr>
      </p:pic>
    </p:spTree>
    <p:extLst>
      <p:ext uri="{BB962C8B-B14F-4D97-AF65-F5344CB8AC3E}">
        <p14:creationId xmlns:p14="http://schemas.microsoft.com/office/powerpoint/2010/main" val="522411103"/>
      </p:ext>
    </p:extLst>
  </p:cSld>
  <p:clrMapOvr>
    <a:masterClrMapping/>
  </p:clrMapOvr>
  <p:timing>
    <p:tnLst>
      <p:par>
        <p:cTn id="1" dur="indefinite" restart="never" nodeType="tmRoot"/>
      </p:par>
    </p:tnLst>
  </p:timing>
</p:sld>
</file>

<file path=ppt/theme/theme1.xml><?xml version="1.0" encoding="utf-8"?>
<a:theme xmlns:a="http://schemas.openxmlformats.org/drawingml/2006/main" name="Presentation1">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Arial">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Presentation1</Template>
  <TotalTime>1426</TotalTime>
  <Words>1266</Words>
  <Application>Microsoft Office PowerPoint</Application>
  <PresentationFormat>On-screen Show (4:3)</PresentationFormat>
  <Paragraphs>125</Paragraphs>
  <Slides>25</Slides>
  <Notes>1</Notes>
  <HiddenSlides>0</HiddenSlides>
  <MMClips>0</MMClips>
  <ScaleCrop>false</ScaleCrop>
  <HeadingPairs>
    <vt:vector size="4" baseType="variant">
      <vt:variant>
        <vt:lpstr>Theme</vt:lpstr>
      </vt:variant>
      <vt:variant>
        <vt:i4>1</vt:i4>
      </vt:variant>
      <vt:variant>
        <vt:lpstr>Slide Titles</vt:lpstr>
      </vt:variant>
      <vt:variant>
        <vt:i4>25</vt:i4>
      </vt:variant>
    </vt:vector>
  </HeadingPairs>
  <TitlesOfParts>
    <vt:vector size="26" baseType="lpstr">
      <vt:lpstr>Presentation1</vt:lpstr>
      <vt:lpstr>Chapter 5</vt:lpstr>
      <vt:lpstr>Early biological theories of behavior</vt:lpstr>
      <vt:lpstr>Craniometry</vt:lpstr>
      <vt:lpstr>Craniometry</vt:lpstr>
      <vt:lpstr>Craniometry</vt:lpstr>
      <vt:lpstr>Phrenology</vt:lpstr>
      <vt:lpstr>Phrenology</vt:lpstr>
      <vt:lpstr>Physiognomy</vt:lpstr>
      <vt:lpstr>Physiognomy</vt:lpstr>
      <vt:lpstr>Darwin’s influence</vt:lpstr>
      <vt:lpstr>Lombroso’s theory</vt:lpstr>
      <vt:lpstr>Lombroso’s theory</vt:lpstr>
      <vt:lpstr>Lombroso’s theory</vt:lpstr>
      <vt:lpstr>Lombroso’s list of stigmata</vt:lpstr>
      <vt:lpstr>Lombroso’s list of stigmata</vt:lpstr>
      <vt:lpstr>Lombroso</vt:lpstr>
      <vt:lpstr>Lombroso’s policy implications</vt:lpstr>
      <vt:lpstr>The IQ testing era</vt:lpstr>
      <vt:lpstr>The IQ testing era</vt:lpstr>
      <vt:lpstr>The IQ testing era</vt:lpstr>
      <vt:lpstr>The IQ testing era</vt:lpstr>
      <vt:lpstr>The IQ testing era</vt:lpstr>
      <vt:lpstr>Sheldon’s model of somatotyping</vt:lpstr>
      <vt:lpstr>Sheldon’s model of somatotyping</vt:lpstr>
      <vt:lpstr>Policy implications</vt:lpstr>
    </vt:vector>
  </TitlesOfParts>
  <Company>Toshiba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LeAnn</dc:creator>
  <cp:lastModifiedBy>SageUser</cp:lastModifiedBy>
  <cp:revision>52</cp:revision>
  <dcterms:created xsi:type="dcterms:W3CDTF">2013-03-02T03:04:06Z</dcterms:created>
  <dcterms:modified xsi:type="dcterms:W3CDTF">2017-02-13T16:07:41Z</dcterms:modified>
</cp:coreProperties>
</file>